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43"/>
  </p:notesMasterIdLst>
  <p:handoutMasterIdLst>
    <p:handoutMasterId r:id="rId44"/>
  </p:handoutMasterIdLst>
  <p:sldIdLst>
    <p:sldId id="1058" r:id="rId4"/>
    <p:sldId id="1130" r:id="rId5"/>
    <p:sldId id="1122" r:id="rId6"/>
    <p:sldId id="1061" r:id="rId7"/>
    <p:sldId id="1075" r:id="rId8"/>
    <p:sldId id="1086" r:id="rId9"/>
    <p:sldId id="1087" r:id="rId10"/>
    <p:sldId id="1097" r:id="rId11"/>
    <p:sldId id="1098" r:id="rId12"/>
    <p:sldId id="1131" r:id="rId13"/>
    <p:sldId id="1099" r:id="rId14"/>
    <p:sldId id="1101" r:id="rId15"/>
    <p:sldId id="1106" r:id="rId16"/>
    <p:sldId id="1103" r:id="rId17"/>
    <p:sldId id="1104" r:id="rId18"/>
    <p:sldId id="1107" r:id="rId19"/>
    <p:sldId id="1108" r:id="rId20"/>
    <p:sldId id="1109" r:id="rId21"/>
    <p:sldId id="1110" r:id="rId22"/>
    <p:sldId id="1111" r:id="rId23"/>
    <p:sldId id="1112" r:id="rId24"/>
    <p:sldId id="1102" r:id="rId25"/>
    <p:sldId id="1126" r:id="rId26"/>
    <p:sldId id="1113" r:id="rId27"/>
    <p:sldId id="1114" r:id="rId28"/>
    <p:sldId id="1115" r:id="rId29"/>
    <p:sldId id="1116" r:id="rId30"/>
    <p:sldId id="1117" r:id="rId31"/>
    <p:sldId id="1118" r:id="rId32"/>
    <p:sldId id="1119" r:id="rId33"/>
    <p:sldId id="1120" r:id="rId34"/>
    <p:sldId id="1121" r:id="rId35"/>
    <p:sldId id="1127" r:id="rId36"/>
    <p:sldId id="1128" r:id="rId37"/>
    <p:sldId id="1125" r:id="rId38"/>
    <p:sldId id="1124" r:id="rId39"/>
    <p:sldId id="1105" r:id="rId40"/>
    <p:sldId id="1129" r:id="rId41"/>
    <p:sldId id="1026" r:id="rId4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>
          <p15:clr>
            <a:srgbClr val="A4A3A4"/>
          </p15:clr>
        </p15:guide>
        <p15:guide id="2" pos="382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黎建雨" initials="黎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18"/>
    <a:srgbClr val="7F7F7F"/>
    <a:srgbClr val="2142CF"/>
    <a:srgbClr val="2B60B0"/>
    <a:srgbClr val="5B9BD5"/>
    <a:srgbClr val="013DB9"/>
    <a:srgbClr val="2F2793"/>
    <a:srgbClr val="1A4EA7"/>
    <a:srgbClr val="A5A5A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2" autoAdjust="0"/>
    <p:restoredTop sz="85343" autoAdjust="0"/>
  </p:normalViewPr>
  <p:slideViewPr>
    <p:cSldViewPr snapToGrid="0" snapToObjects="1">
      <p:cViewPr varScale="1">
        <p:scale>
          <a:sx n="78" d="100"/>
          <a:sy n="78" d="100"/>
        </p:scale>
        <p:origin x="1110" y="84"/>
      </p:cViewPr>
      <p:guideLst>
        <p:guide orient="horz" pos="2021"/>
        <p:guide pos="38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A029B-7B1E-4346-91C8-FEBB8A3EBA56}" type="datetimeFigureOut">
              <a:rPr lang="zh-CN" altLang="en-US" smtClean="0"/>
              <a:pPr/>
              <a:t>2018/7/6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48179-422B-45C4-B163-82E10E798C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9575" y="754063"/>
            <a:ext cx="58547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noProof="0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6800"/>
            <a:ext cx="2973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B6917EF-ACE6-437A-AC39-C04A558F4B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3463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147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07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763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55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008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547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971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04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033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303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0766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0200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34500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228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54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766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662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整个云平台除了提供创业公共服务以外</a:t>
            </a:r>
            <a:endParaRPr lang="en-US" altLang="zh-CN" dirty="0"/>
          </a:p>
          <a:p>
            <a:r>
              <a:rPr lang="zh-CN" altLang="en-US" dirty="0"/>
              <a:t>通过创业券的发放，激发创业者使用云平台的积极性，降低创业者的创业成本</a:t>
            </a:r>
            <a:endParaRPr lang="en-US" altLang="zh-CN" dirty="0"/>
          </a:p>
          <a:p>
            <a:r>
              <a:rPr lang="en-US" altLang="zh-CN" dirty="0"/>
              <a:t>6</a:t>
            </a:r>
            <a:r>
              <a:rPr lang="zh-CN" altLang="en-US" dirty="0"/>
              <a:t>大流程</a:t>
            </a:r>
            <a:endParaRPr lang="en-US" altLang="zh-CN" dirty="0"/>
          </a:p>
          <a:p>
            <a:r>
              <a:rPr lang="zh-CN" altLang="en-US" dirty="0"/>
              <a:t>实现价值共赢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593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1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3715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939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638194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7202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37733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6294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940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769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8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119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32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3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988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7BD540-5C2C-4B93-83EB-C18792C5896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52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32D36-3B0D-49DD-9098-637CE9995BB8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88D72-B935-4AB9-98EE-EA77A6EC63F5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940EC-8673-4DAE-8F10-84B8F8780495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3732D36-3B0D-49DD-9098-637CE9995BB8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10795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7626C8C-921F-4B00-83B1-FD98898AC3E3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C4FCD79-3E3A-43DF-A9E8-4DECA86A2D65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8F31E6F-DB9D-4FB0-A84E-AE4CAB1EEF0B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D3DB30-9BB4-4832-888F-32B4D225650C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7792E33-A149-4BC0-A479-09EA921858DA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2065" y="-10160"/>
            <a:ext cx="12202795" cy="593090"/>
          </a:xfrm>
          <a:prstGeom prst="rect">
            <a:avLst/>
          </a:prstGeom>
          <a:solidFill>
            <a:srgbClr val="1A4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52" y="-10160"/>
            <a:ext cx="814477" cy="582930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9700355" y="9864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800" b="1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安徽省创业服务云平台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B2312D9-1C70-400E-98AD-92570DA4B61F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26C8C-921F-4B00-83B1-FD98898AC3E3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4A65FBA-D912-4429-B751-613345F787E7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C788D72-B935-4AB9-98EE-EA77A6EC63F5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5940EC-8673-4DAE-8F10-84B8F8780495}" type="slidenum">
              <a:rPr lang="zh-CN" alt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1562670" y="693489"/>
            <a:ext cx="10635681" cy="1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9" name="image1.png" descr="ls-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704" y="257809"/>
            <a:ext cx="1276987" cy="5041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" name="Shape 20"/>
          <p:cNvSpPr/>
          <p:nvPr/>
        </p:nvSpPr>
        <p:spPr>
          <a:xfrm>
            <a:off x="10044430" y="331470"/>
            <a:ext cx="2063116" cy="294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pPr>
            <a:r>
              <a:t>官方网址:www.zhenghe.cn</a:t>
            </a:r>
          </a:p>
        </p:txBody>
      </p:sp>
      <p:pic>
        <p:nvPicPr>
          <p:cNvPr id="21" name="image2.png" descr="未标题-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7540" y="6357620"/>
            <a:ext cx="1473201" cy="5111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11351259" y="6357620"/>
            <a:ext cx="443631" cy="490263"/>
          </a:xfrm>
          <a:prstGeom prst="rect">
            <a:avLst/>
          </a:prstGeom>
        </p:spPr>
        <p:txBody>
          <a:bodyPr lIns="60980" tIns="60980" rIns="60980" bIns="60980" anchor="t"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803746" y="321025"/>
            <a:ext cx="9460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800" b="1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2449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FCD79-3E3A-43DF-A9E8-4DECA86A2D65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31E6F-DB9D-4FB0-A84E-AE4CAB1EEF0B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3DB30-9BB4-4832-888F-32B4D225650C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92E33-A149-4BC0-A479-09EA921858DA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0B214-1D6F-4385-B54C-0BB5F932285B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312D9-1C70-400E-98AD-92570DA4B61F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65FBA-D912-4429-B751-613345F787E7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DECDDE99-B8EA-453D-A800-E8FAD8261A74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608417" cy="637822"/>
          </a:xfrm>
          <a:prstGeom prst="rect">
            <a:avLst/>
          </a:prstGeom>
          <a:solidFill>
            <a:srgbClr val="043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接连接符 7"/>
          <p:cNvCxnSpPr>
            <a:cxnSpLocks noChangeShapeType="1"/>
          </p:cNvCxnSpPr>
          <p:nvPr userDrawn="1"/>
        </p:nvCxnSpPr>
        <p:spPr bwMode="auto">
          <a:xfrm flipV="1">
            <a:off x="0" y="601008"/>
            <a:ext cx="12192000" cy="36814"/>
          </a:xfrm>
          <a:prstGeom prst="line">
            <a:avLst/>
          </a:prstGeom>
          <a:noFill/>
          <a:ln w="38100">
            <a:solidFill>
              <a:srgbClr val="0432FF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等腰三角形 8"/>
          <p:cNvSpPr>
            <a:spLocks noChangeArrowheads="1"/>
          </p:cNvSpPr>
          <p:nvPr userDrawn="1"/>
        </p:nvSpPr>
        <p:spPr bwMode="auto">
          <a:xfrm>
            <a:off x="1608417" y="0"/>
            <a:ext cx="790279" cy="636866"/>
          </a:xfrm>
          <a:prstGeom prst="triangle">
            <a:avLst>
              <a:gd name="adj" fmla="val 0"/>
            </a:avLst>
          </a:prstGeom>
          <a:solidFill>
            <a:srgbClr val="0432FF"/>
          </a:solidFill>
          <a:ln w="9525">
            <a:noFill/>
            <a:miter lim="800000"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en-US" sz="280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8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hcy.gov.cn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灯片编号占位符 3"/>
          <p:cNvSpPr txBox="1">
            <a:spLocks noGrp="1" noChangeArrowheads="1"/>
          </p:cNvSpPr>
          <p:nvPr/>
        </p:nvSpPr>
        <p:spPr bwMode="auto">
          <a:xfrm>
            <a:off x="8077200" y="600138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5E01B0A-C0CE-42A5-AA40-F7239EC20B17}" type="slidenum">
              <a:rPr lang="zh-CN" altLang="en-US" sz="1400">
                <a:latin typeface="Calibri" panose="020F050202020403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en-US" altLang="zh-CN" sz="1400">
              <a:latin typeface="Calibri" panose="020F0502020204030204" pitchFamily="34" charset="0"/>
            </a:endParaRPr>
          </a:p>
        </p:txBody>
      </p:sp>
      <p:pic>
        <p:nvPicPr>
          <p:cNvPr id="3075" name="图片 8" descr="C:\Users\Administrator\Desktop\ppt\未标题-5.png未标题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0" y="0"/>
            <a:ext cx="12197080" cy="686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内容占位符 2"/>
          <p:cNvSpPr>
            <a:spLocks noChangeArrowheads="1"/>
          </p:cNvSpPr>
          <p:nvPr/>
        </p:nvSpPr>
        <p:spPr bwMode="auto">
          <a:xfrm>
            <a:off x="447260" y="1912820"/>
            <a:ext cx="11161643" cy="215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安徽省创业服务云平台培训</a:t>
            </a:r>
            <a:endParaRPr lang="en-US" altLang="zh-CN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电子创业券培训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9" name="灯片编号占位符 2"/>
          <p:cNvSpPr>
            <a:spLocks noGrp="1" noChangeArrowheads="1"/>
          </p:cNvSpPr>
          <p:nvPr/>
        </p:nvSpPr>
        <p:spPr bwMode="auto">
          <a:xfrm>
            <a:off x="9767888" y="6112513"/>
            <a:ext cx="2714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latin typeface="Calibri" panose="020F0502020204030204" pitchFamily="34" charset="0"/>
            </a:endParaRPr>
          </a:p>
        </p:txBody>
      </p:sp>
      <p:sp>
        <p:nvSpPr>
          <p:cNvPr id="3080" name="灯片编号占位符 3"/>
          <p:cNvSpPr>
            <a:spLocks noGrp="1" noChangeArrowheads="1"/>
          </p:cNvSpPr>
          <p:nvPr/>
        </p:nvSpPr>
        <p:spPr bwMode="auto">
          <a:xfrm>
            <a:off x="10344150" y="6112513"/>
            <a:ext cx="3238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1800">
              <a:latin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11" y="914400"/>
            <a:ext cx="1174722" cy="840761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853939" y="5604680"/>
            <a:ext cx="4799420" cy="74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Microsoft YaHei Light" charset="-122"/>
                <a:ea typeface="Microsoft YaHei Light" charset="-122"/>
                <a:cs typeface="Microsoft YaHei Light" charset="-122"/>
              </a:rPr>
              <a:t>政和科技股份有限公司</a:t>
            </a:r>
          </a:p>
        </p:txBody>
      </p:sp>
    </p:spTree>
    <p:extLst>
      <p:ext uri="{BB962C8B-B14F-4D97-AF65-F5344CB8AC3E}">
        <p14:creationId xmlns:p14="http://schemas.microsoft.com/office/powerpoint/2010/main" val="1561713436"/>
      </p:ext>
    </p:extLst>
  </p:cSld>
  <p:clrMapOvr>
    <a:masterClrMapping/>
  </p:clrMapOvr>
  <p:transition advTm="105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52489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349578" y="5216264"/>
            <a:ext cx="25705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非合肥市的学员，这个地方要注意一下，选择咱们的学校所在地址</a:t>
            </a:r>
          </a:p>
        </p:txBody>
      </p:sp>
    </p:spTree>
    <p:extLst>
      <p:ext uri="{BB962C8B-B14F-4D97-AF65-F5344CB8AC3E}">
        <p14:creationId xmlns:p14="http://schemas.microsoft.com/office/powerpoint/2010/main" val="3952202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79171C0C-4B49-44E9-923E-CA2680186D04}"/>
              </a:ext>
            </a:extLst>
          </p:cNvPr>
          <p:cNvSpPr txBox="1"/>
          <p:nvPr/>
        </p:nvSpPr>
        <p:spPr>
          <a:xfrm>
            <a:off x="693800" y="992596"/>
            <a:ext cx="6364243" cy="3670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强烈建议“芝麻信用”实名认证！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不需要审核，直接认证通过。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审核是很辛苦的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如果选择手持身份证认证，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请给我们留半天审核时间！！</a:t>
            </a:r>
            <a:endParaRPr lang="en-US" altLang="zh-CN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0DD86E3-4A21-4F37-BC89-C789230CBB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879" y="744637"/>
            <a:ext cx="6762750" cy="60864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个人认证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AD09047-C8D0-46D7-A880-7220994545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411" y="1096169"/>
            <a:ext cx="6094442" cy="46656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EA6484-FFCA-480F-8313-4AC2205E8F4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800" y="1335375"/>
            <a:ext cx="5821192" cy="466893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FAD69CA-0EEE-47A2-A3BB-8AFDA828F261}"/>
              </a:ext>
            </a:extLst>
          </p:cNvPr>
          <p:cNvSpPr/>
          <p:nvPr/>
        </p:nvSpPr>
        <p:spPr>
          <a:xfrm>
            <a:off x="7540054" y="1414314"/>
            <a:ext cx="4452067" cy="4336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、上传身份证正反面照片，自动识别认证信息，正面为身份证号码一面。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、手持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身份证一定要面部与身份证正面在同一画面内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，并在认证地址栏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选择学校或创业所在地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、点击下一步可以通过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“芝麻信用”与“手持身份证”两种方式实名认证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、点击“上一步”可以对资料修改，“撤销认证”可以重新认证。点击提交审核等待运营商审核。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371463C-C5A2-48BD-A3D5-E03D48ED01D6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用户认证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3EA2630-20FA-49E4-8BA4-2C67CC0E2E9C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59B9703F-0D28-476B-BC82-83EB30754E63}"/>
              </a:ext>
            </a:extLst>
          </p:cNvPr>
          <p:cNvCxnSpPr/>
          <p:nvPr/>
        </p:nvCxnSpPr>
        <p:spPr>
          <a:xfrm>
            <a:off x="7218713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D4B228F4-5FB3-4D0C-BDB5-22AAD4E411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8" y="2791062"/>
            <a:ext cx="595509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624859C-E530-486C-877A-CC6F6FA29D8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385" y="731395"/>
            <a:ext cx="6803962" cy="362871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申领金币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6C37FA20-9752-44B9-A5CF-300D58A58904}"/>
              </a:ext>
            </a:extLst>
          </p:cNvPr>
          <p:cNvSpPr/>
          <p:nvPr/>
        </p:nvSpPr>
        <p:spPr>
          <a:xfrm>
            <a:off x="7540054" y="1414314"/>
            <a:ext cx="4452067" cy="3869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、点击上方“我的创业金币”里面选择“申领创业金币”或“立即申请”。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、申领创业金币前先设置“支付密码”，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支付密码不是登录密码！！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既是忘记了也别着急，在“支付密码”里面可以通过验证码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重置密码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、填写申领额度，并勾选同意管理办法，自动申领创业金币。可以查看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“可用金额”“可申领额度”。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23BB9C4-0455-493E-B839-03166A3813FB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申领创业金币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2D259F6-8A40-4B03-BB83-BE6664B186C4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ADDE4BA-60F9-4225-9025-8271EA805B37}"/>
              </a:ext>
            </a:extLst>
          </p:cNvPr>
          <p:cNvCxnSpPr/>
          <p:nvPr/>
        </p:nvCxnSpPr>
        <p:spPr>
          <a:xfrm>
            <a:off x="7218713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B76D8B8D-17CB-41D8-AED3-CAB24197EA45}"/>
              </a:ext>
            </a:extLst>
          </p:cNvPr>
          <p:cNvGrpSpPr/>
          <p:nvPr/>
        </p:nvGrpSpPr>
        <p:grpSpPr>
          <a:xfrm>
            <a:off x="286386" y="1208040"/>
            <a:ext cx="6803962" cy="4821272"/>
            <a:chOff x="286386" y="1587738"/>
            <a:chExt cx="6803962" cy="482127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C25DC2F-4119-4D61-A818-1204C1A06918}"/>
                </a:ext>
              </a:extLst>
            </p:cNvPr>
            <p:cNvPicPr/>
            <p:nvPr/>
          </p:nvPicPr>
          <p:blipFill rotWithShape="1">
            <a:blip r:embed="rId4" cstate="print"/>
            <a:srcRect/>
            <a:stretch/>
          </p:blipFill>
          <p:spPr>
            <a:xfrm>
              <a:off x="286386" y="1587738"/>
              <a:ext cx="6803962" cy="194994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BE98351-E398-4CE2-82E4-9E23F5C7B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386" y="3305761"/>
              <a:ext cx="6803956" cy="3103249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0E79BC87-276F-42D9-90BD-9EE96A4D9C5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6386" y="2183010"/>
            <a:ext cx="6803962" cy="41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购买创业测评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597E2E5-2A58-4574-95CB-12F459645C92}"/>
              </a:ext>
            </a:extLst>
          </p:cNvPr>
          <p:cNvSpPr/>
          <p:nvPr/>
        </p:nvSpPr>
        <p:spPr>
          <a:xfrm>
            <a:off x="7548323" y="1494110"/>
            <a:ext cx="4452067" cy="47523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、创业测评包含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“三大类、五十二模块”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，可查看测评内容，也可查看服务商介绍。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、点击创业测评中的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“立即购买”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按钮，进行下一步。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、勾选统一交易协议，提交订单。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支付方式选择创业金币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支付方式，进行测评的购买。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、选择好创业金币支付后，点击“立即支付”弹出对话框，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填写支付密码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进行支付。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23562BB-0D77-440A-BF8C-C7D44145821F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购买创业测评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3CBC245-FCEA-44F2-9E75-122DA9CE2B89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753046C-C442-49EF-A1F8-AC3EBC4D5FC1}"/>
              </a:ext>
            </a:extLst>
          </p:cNvPr>
          <p:cNvCxnSpPr/>
          <p:nvPr/>
        </p:nvCxnSpPr>
        <p:spPr>
          <a:xfrm>
            <a:off x="7218713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84D45046-F6D2-458D-8CB8-BA1BC4E1E4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5" y="790699"/>
            <a:ext cx="6312240" cy="28515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C5DD68-C46D-4587-B99F-7D70333B4A2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2" y="1572711"/>
            <a:ext cx="6515477" cy="28515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1E9C92-0736-472A-BC83-63A2F77397C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849" y="2483842"/>
            <a:ext cx="6894863" cy="28671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F6060CE-26AA-47C9-B907-3C7BC6282BB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9444" y="3429000"/>
            <a:ext cx="5313811" cy="301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8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创业测评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3EF569B6-9964-47B2-A1FC-CB821307DA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322" y="1572171"/>
            <a:ext cx="10703446" cy="496378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677673C-D087-4659-A84A-AD148CEC885B}"/>
              </a:ext>
            </a:extLst>
          </p:cNvPr>
          <p:cNvSpPr txBox="1"/>
          <p:nvPr/>
        </p:nvSpPr>
        <p:spPr>
          <a:xfrm>
            <a:off x="2720717" y="727060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创业测评从点击首页找测评，如下图</a:t>
            </a:r>
          </a:p>
        </p:txBody>
      </p:sp>
    </p:spTree>
    <p:extLst>
      <p:ext uri="{BB962C8B-B14F-4D97-AF65-F5344CB8AC3E}">
        <p14:creationId xmlns:p14="http://schemas.microsoft.com/office/powerpoint/2010/main" val="341425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C3BE4A-563B-4CB9-A341-9156F67C6438}"/>
              </a:ext>
            </a:extLst>
          </p:cNvPr>
          <p:cNvSpPr/>
          <p:nvPr/>
        </p:nvSpPr>
        <p:spPr>
          <a:xfrm>
            <a:off x="1240792" y="2087722"/>
            <a:ext cx="4183060" cy="222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测评报告生成就说明“创业测评”已完成！！！！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FE0F0E-9B88-40BE-AC0F-ACD24A20B21D}"/>
              </a:ext>
            </a:extLst>
          </p:cNvPr>
          <p:cNvSpPr txBox="1"/>
          <p:nvPr/>
        </p:nvSpPr>
        <p:spPr>
          <a:xfrm>
            <a:off x="1240792" y="4551969"/>
            <a:ext cx="73152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测评报告可查看可下载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创业测评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28B1F55D-777A-4D5A-B6FF-6965A75814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186" y="609921"/>
            <a:ext cx="4727122" cy="54709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D40CF5-9F1A-4B70-A734-834DA0ACA1F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185" y="958481"/>
            <a:ext cx="6458127" cy="31834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F21EB0A-302A-410F-81AF-6018F67511B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52502" y="1176009"/>
            <a:ext cx="4727122" cy="5470944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7AFB1D5-2AB7-4E06-8FFA-B7069478386E}"/>
              </a:ext>
            </a:extLst>
          </p:cNvPr>
          <p:cNvSpPr/>
          <p:nvPr/>
        </p:nvSpPr>
        <p:spPr>
          <a:xfrm>
            <a:off x="7429295" y="1494110"/>
            <a:ext cx="4452067" cy="3546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、测评分为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综合测评及专项测评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、选择其中一项测评，进入测评页面。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、测评左侧显示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测评时间、答题数量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、题目做完后点击交卷，会出现测评报告（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pdf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、测评报告有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个人信息、分数、优劣势、创业分析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等。以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图形、雷达图、文字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等方式表述。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995B1D2-CE60-4CAD-9A65-AB9A87710E31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创业测评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DA31CB6-6F77-4489-9385-BA37A940B676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5FD7980-7589-4531-B923-496C278671CD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7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创业培训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8C31D41-FE64-4333-8137-4ACA741F96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888" y="1512285"/>
            <a:ext cx="10541975" cy="48991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368BD17-BAAD-4D4C-ABB0-10FC300A83F6}"/>
              </a:ext>
            </a:extLst>
          </p:cNvPr>
          <p:cNvSpPr txBox="1"/>
          <p:nvPr/>
        </p:nvSpPr>
        <p:spPr>
          <a:xfrm>
            <a:off x="748117" y="697117"/>
            <a:ext cx="10033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创业培训在找培训，点击“更多”去选择更多课程！！</a:t>
            </a:r>
          </a:p>
        </p:txBody>
      </p:sp>
    </p:spTree>
    <p:extLst>
      <p:ext uri="{BB962C8B-B14F-4D97-AF65-F5344CB8AC3E}">
        <p14:creationId xmlns:p14="http://schemas.microsoft.com/office/powerpoint/2010/main" val="22066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3C499562-5D8E-48FB-9047-4B5233259193}"/>
              </a:ext>
            </a:extLst>
          </p:cNvPr>
          <p:cNvSpPr txBox="1"/>
          <p:nvPr/>
        </p:nvSpPr>
        <p:spPr>
          <a:xfrm>
            <a:off x="421901" y="1892682"/>
            <a:ext cx="62071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在线培训与创业测评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购买流程一致！！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根据喜好选择不同培训课程！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C209AC-5A89-40D9-BAC6-98D027C3D4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965" y="908622"/>
            <a:ext cx="6606032" cy="303866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创业培训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C9133ACD-6EDF-424B-9F43-BA3FD5539027}"/>
              </a:ext>
            </a:extLst>
          </p:cNvPr>
          <p:cNvSpPr/>
          <p:nvPr/>
        </p:nvSpPr>
        <p:spPr>
          <a:xfrm>
            <a:off x="7429295" y="1494110"/>
            <a:ext cx="4452067" cy="48447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、进入“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在线课堂”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页面，选择标识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创业金币可以购买的在线课程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，也可点击“创业金币”筛选。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、选择在线课堂，可以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查看课程信息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，也可以点击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“申领金币”去申领金币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、点击立即购买进入下一步。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“同意交易协议”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，并提交订单。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、选择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“创业金币”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支付，输入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支付密码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完成购买。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133F0C8-43F8-4F12-A102-7C1C02EED7FF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创业培训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FD6BAB4-4957-4D63-982E-C23E5454608E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A0AC5A44-3A8C-4BB7-B1AA-D66228802F96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BF237180-56DD-48A9-80CB-A3C825E208F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567" y="1822770"/>
            <a:ext cx="6772529" cy="30386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C73124-8523-4448-B14D-749721072B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8993" y="2825754"/>
            <a:ext cx="6618714" cy="281119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94BE937-8322-43AB-A048-8B045827AD4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5539" y="3515896"/>
            <a:ext cx="6654850" cy="26814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7609E77-51DB-4952-904D-9E5E2CB3663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110" y="3845985"/>
            <a:ext cx="5313811" cy="301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9AD2CACC-471A-4709-A6BA-F38671A21FA0}"/>
              </a:ext>
            </a:extLst>
          </p:cNvPr>
          <p:cNvSpPr txBox="1"/>
          <p:nvPr/>
        </p:nvSpPr>
        <p:spPr>
          <a:xfrm>
            <a:off x="478690" y="1681838"/>
            <a:ext cx="61045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视频观看总进度超过</a:t>
            </a:r>
            <a:r>
              <a:rPr lang="en-US" altLang="zh-CN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80%</a:t>
            </a:r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</a:t>
            </a:r>
            <a:endParaRPr lang="en-US" altLang="zh-CN" sz="40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才能进行考试！！！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757006C-BE84-47F2-BD1B-C42D6E4946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9257" y="687135"/>
            <a:ext cx="6737372" cy="374298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创业培训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78D41C04-CFE9-4AD1-91C2-3F9316A643C8}"/>
              </a:ext>
            </a:extLst>
          </p:cNvPr>
          <p:cNvSpPr/>
          <p:nvPr/>
        </p:nvSpPr>
        <p:spPr>
          <a:xfrm>
            <a:off x="7429295" y="1494110"/>
            <a:ext cx="4452067" cy="40137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、购买成功后显示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“已购买”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按钮，并在右侧可以查看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观看视频的总进度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“课程播放”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观看视频。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、可以观看视频、也可以在右上方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查看课程讲义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。点击讲义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可以大图查看。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、右下方有本视频进度，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本视频进度不是总的视频的进度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。点击下方的视频列表可以切换播放视频。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A0284D9-9365-42EE-9656-B437288C66E0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创业培训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CEFA8C8-C5DB-40B1-9E2E-9DA77C978CD0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E383E99-1380-444E-81C5-8777063703F9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5EB0B7A-7B40-4029-B77E-3651BCD9A3E4}"/>
              </a:ext>
            </a:extLst>
          </p:cNvPr>
          <p:cNvGrpSpPr/>
          <p:nvPr/>
        </p:nvGrpSpPr>
        <p:grpSpPr>
          <a:xfrm>
            <a:off x="239258" y="1193253"/>
            <a:ext cx="6856409" cy="4314584"/>
            <a:chOff x="310787" y="1407206"/>
            <a:chExt cx="6856409" cy="431458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E6F14A2C-2F21-4CE5-BC75-EAC67BBEFC68}"/>
                </a:ext>
              </a:extLst>
            </p:cNvPr>
            <p:cNvGrpSpPr/>
            <p:nvPr/>
          </p:nvGrpSpPr>
          <p:grpSpPr>
            <a:xfrm>
              <a:off x="310787" y="1407206"/>
              <a:ext cx="6856409" cy="4314584"/>
              <a:chOff x="310787" y="1407206"/>
              <a:chExt cx="6856409" cy="4314584"/>
            </a:xfrm>
          </p:grpSpPr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48C70832-6206-4F00-ADE3-09F1A11535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10787" y="1407206"/>
                <a:ext cx="6856409" cy="4314584"/>
              </a:xfrm>
              <a:prstGeom prst="rect">
                <a:avLst/>
              </a:prstGeom>
            </p:spPr>
          </p:pic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3BCF6BEF-C9E8-4A45-A625-E7293651D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6546" y="2075130"/>
                <a:ext cx="4447981" cy="2632365"/>
              </a:xfrm>
              <a:prstGeom prst="rect">
                <a:avLst/>
              </a:prstGeom>
            </p:spPr>
          </p:pic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F650D99-E32B-414D-8849-D70907EFA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40293" y="2074794"/>
              <a:ext cx="1994944" cy="1264014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F62DAD4-A6CC-424D-BF57-8EDF8D434E9E}"/>
              </a:ext>
            </a:extLst>
          </p:cNvPr>
          <p:cNvGrpSpPr/>
          <p:nvPr/>
        </p:nvGrpSpPr>
        <p:grpSpPr>
          <a:xfrm>
            <a:off x="239259" y="1804980"/>
            <a:ext cx="6856408" cy="4626513"/>
            <a:chOff x="147781" y="2000369"/>
            <a:chExt cx="6856408" cy="462651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F6F3B7-45B1-46D0-8377-007ED2755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7781" y="2000369"/>
              <a:ext cx="6856408" cy="462651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D4E4CDF-60A7-4EA0-9A56-0BA98536F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0639" y="2486705"/>
              <a:ext cx="4096470" cy="247451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70DE5FB-1E20-4E1C-8C46-5993F3FD6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6117" y="2540063"/>
              <a:ext cx="2071884" cy="1264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7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F7806BEC-A221-46AB-AB40-2FBD5BBC8C56}"/>
              </a:ext>
            </a:extLst>
          </p:cNvPr>
          <p:cNvSpPr txBox="1"/>
          <p:nvPr/>
        </p:nvSpPr>
        <p:spPr>
          <a:xfrm>
            <a:off x="186189" y="1906456"/>
            <a:ext cx="6904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总视频进度超过</a:t>
            </a:r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80%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才能进行考试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总视频不是单独的视频！！！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在线考试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8994CE5-1F8F-41AF-A2E6-027692D33D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598" y="652677"/>
            <a:ext cx="6695636" cy="300810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6EC73E0-6DFE-4943-85D9-4547E2B703D3}"/>
              </a:ext>
            </a:extLst>
          </p:cNvPr>
          <p:cNvSpPr/>
          <p:nvPr/>
        </p:nvSpPr>
        <p:spPr>
          <a:xfrm>
            <a:off x="7429295" y="1494110"/>
            <a:ext cx="4452067" cy="4008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、当视频观看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总进度超过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以后，进度条自动变为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100%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，并弹出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“参加考试”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、点击“参加考试”了解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考试时间、题量，及相关的注意事项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、进入考试页面开始答题，左侧有时间记录，也有是否答题提醒，防止漏题。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、题目做完后点击“交卷”，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如时间到未做完考卷，系统会自动提交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D827ED9-EA95-4895-B85B-2A90810BCA0E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在线考试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41A9D01-D5E7-4260-86B3-7DFDC70EA4F6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6F2CE84-48FB-47CD-B3FC-FE915ED7C899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99235F4A-E675-4448-BA28-19BFCF10AA9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25" y="1672960"/>
            <a:ext cx="6695064" cy="31978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15E67FF-5AB2-4CD0-BCF7-327CC946B96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0901" y="2815900"/>
            <a:ext cx="6618713" cy="32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2917561-9C9E-4D94-9919-F185E6C1CB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5" y="838036"/>
            <a:ext cx="11292380" cy="553493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71980C08-50F9-4FBB-B9E4-339956F8B04A}"/>
              </a:ext>
            </a:extLst>
          </p:cNvPr>
          <p:cNvSpPr/>
          <p:nvPr/>
        </p:nvSpPr>
        <p:spPr>
          <a:xfrm>
            <a:off x="451811" y="146481"/>
            <a:ext cx="57886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安徽省创业服务云平台</a:t>
            </a:r>
            <a:endParaRPr lang="zh-CN" altLang="en-US" sz="2000" b="1" dirty="0">
              <a:solidFill>
                <a:srgbClr val="44E2D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23554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DAEEA9-02AD-4DA0-9E78-68A443EEDD49}"/>
              </a:ext>
            </a:extLst>
          </p:cNvPr>
          <p:cNvSpPr txBox="1"/>
          <p:nvPr/>
        </p:nvSpPr>
        <p:spPr>
          <a:xfrm>
            <a:off x="286385" y="2033949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考试不通过可以多次考试！！！</a:t>
            </a:r>
            <a:endParaRPr lang="en-US" altLang="zh-CN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总分超过</a:t>
            </a:r>
            <a:r>
              <a:rPr lang="en-US" altLang="zh-CN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70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分才能报名线下培训！！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在线考试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36B74965-08B6-47FE-9D76-5D80966B80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145" y="630866"/>
            <a:ext cx="6813327" cy="42573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D553A5-1D07-403A-B02E-BF4DEAC49B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469" y="1629923"/>
            <a:ext cx="6898678" cy="444378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864CB19-E49C-4B78-B766-9B6765091373}"/>
              </a:ext>
            </a:extLst>
          </p:cNvPr>
          <p:cNvSpPr/>
          <p:nvPr/>
        </p:nvSpPr>
        <p:spPr>
          <a:xfrm>
            <a:off x="7429295" y="1494110"/>
            <a:ext cx="4452067" cy="39675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“交卷”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后，直接弹出考试成绩，也能看到以往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考试记录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、左上方有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考试者实名认证的姓名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，如培训机构需要提前统计分数，可截图给培训机构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“查看详情”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可以查看单选、多选、判断错题数及得分。也可以查看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题目正确答案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76892F5-5D6B-41B9-865A-B7DBB85AF617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在线考试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4F43FA9-7B8D-4FE4-BB08-1E0648299E83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7B6F6E9-A9B2-45F1-85B9-E979C65051BE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4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我的培训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805B89C-E5AA-4FE8-9F18-6AF9FF98E7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983" y="860993"/>
            <a:ext cx="6666163" cy="33833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E67A9AF-BA6B-4C4F-A609-3B8EACB05B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57" y="2455534"/>
            <a:ext cx="6670888" cy="350469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8DEA96F-2696-4310-A8EF-76EC3F9D3799}"/>
              </a:ext>
            </a:extLst>
          </p:cNvPr>
          <p:cNvSpPr/>
          <p:nvPr/>
        </p:nvSpPr>
        <p:spPr>
          <a:xfrm>
            <a:off x="7429296" y="1494110"/>
            <a:ext cx="4128120" cy="25771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、在“会员中心”我的培训里面可以查看“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我参与的在线考试”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里面参加的所有考试情况。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、在我参加的在线课堂里面可以查看我所购买的创业培训课程，也可以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对创业课程进行评价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DA68044-4F4D-4612-B473-98DC50D60D3C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我的培训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B52625D-DFFB-4B58-8E66-399A8D87BA02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595940B-A383-4B4D-801B-9355B11FD55F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E64BA5CD-2275-4497-A02A-FA2439BA9B72}"/>
              </a:ext>
            </a:extLst>
          </p:cNvPr>
          <p:cNvSpPr txBox="1"/>
          <p:nvPr/>
        </p:nvSpPr>
        <p:spPr>
          <a:xfrm>
            <a:off x="2190571" y="4492885"/>
            <a:ext cx="8648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在线课堂到这里就结束了！！！</a:t>
            </a:r>
            <a:endParaRPr lang="en-US" altLang="zh-CN" sz="4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4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可以去参加线下培训了！！！！！</a:t>
            </a:r>
          </a:p>
        </p:txBody>
      </p:sp>
    </p:spTree>
    <p:extLst>
      <p:ext uri="{BB962C8B-B14F-4D97-AF65-F5344CB8AC3E}">
        <p14:creationId xmlns:p14="http://schemas.microsoft.com/office/powerpoint/2010/main" val="30880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0BCD140-C76A-4CD4-A27D-03BA0705760E}"/>
              </a:ext>
            </a:extLst>
          </p:cNvPr>
          <p:cNvSpPr txBox="1"/>
          <p:nvPr/>
        </p:nvSpPr>
        <p:spPr>
          <a:xfrm>
            <a:off x="280532" y="1900391"/>
            <a:ext cx="6938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一定要对订单进行评价！！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不然，</a:t>
            </a:r>
            <a:endParaRPr lang="en-US" altLang="zh-CN" sz="4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下次没办法申领创业金币！！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79157C-9860-4BE9-8FF5-BAFEC3A24F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634" y="760753"/>
            <a:ext cx="6762722" cy="3306971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86385" y="98425"/>
            <a:ext cx="5788660" cy="646331"/>
            <a:chOff x="286385" y="98425"/>
            <a:chExt cx="5788660" cy="646331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6463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我的创业金币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zh-CN" altLang="en-US" b="1" dirty="0">
                <a:solidFill>
                  <a:srgbClr val="44E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1FC290E-304C-4FC4-B07C-0311B29B66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450" y="1136128"/>
            <a:ext cx="6889089" cy="492850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F09AB2-9ED6-4789-8F4C-3245EC053C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655" y="1419068"/>
            <a:ext cx="6762722" cy="399097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CFD3D6-86AD-4380-9AD5-3F6348191CB7}"/>
              </a:ext>
            </a:extLst>
          </p:cNvPr>
          <p:cNvSpPr/>
          <p:nvPr/>
        </p:nvSpPr>
        <p:spPr>
          <a:xfrm>
            <a:off x="7548323" y="1494110"/>
            <a:ext cx="4452067" cy="3921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、在“我的订单”里可以看到我购买的服务订单，并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对订单进行评价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，也可以查看评价内容。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、在“我的账单”里面可以看到之前申领金币额度，使用额度，并看到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金币使用情况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、在订单详情里面可查看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金币使用流程是否结束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，也可查看金币过期原因、申领时间等明细。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CE624AE-94BB-4EC4-8694-2E16EFFFCC4F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我的创业金币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200D44F-8F08-4F62-AD72-BF3D360B53CF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B7E121A-28EE-44E6-884C-EA57F4D360FD}"/>
              </a:ext>
            </a:extLst>
          </p:cNvPr>
          <p:cNvCxnSpPr/>
          <p:nvPr/>
        </p:nvCxnSpPr>
        <p:spPr>
          <a:xfrm>
            <a:off x="7218713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AB226E54-81ED-401C-9C50-BA0B26F7A8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859" y="2261875"/>
            <a:ext cx="6825905" cy="36116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BE19AA6-3431-4966-B718-2D0AF1B9831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5246" y="3326211"/>
            <a:ext cx="682590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8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-10025" y="0"/>
            <a:ext cx="4295777" cy="6858000"/>
          </a:xfrm>
          <a:prstGeom prst="rect">
            <a:avLst/>
          </a:prstGeom>
          <a:gradFill>
            <a:gsLst>
              <a:gs pos="0">
                <a:srgbClr val="457EBE"/>
              </a:gs>
              <a:gs pos="14000">
                <a:srgbClr val="3066B3">
                  <a:alpha val="100000"/>
                </a:srgbClr>
              </a:gs>
              <a:gs pos="100000">
                <a:srgbClr val="1A4EA7"/>
              </a:gs>
            </a:gsLst>
            <a:lin ang="5400000" scaled="0"/>
          </a:gra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4" name="文本框 52"/>
          <p:cNvSpPr>
            <a:spLocks noChangeArrowheads="1"/>
          </p:cNvSpPr>
          <p:nvPr/>
        </p:nvSpPr>
        <p:spPr bwMode="auto">
          <a:xfrm>
            <a:off x="860028" y="2864485"/>
            <a:ext cx="2771775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5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5126" name="TextBox 6"/>
          <p:cNvSpPr>
            <a:spLocks noChangeArrowheads="1"/>
          </p:cNvSpPr>
          <p:nvPr/>
        </p:nvSpPr>
        <p:spPr bwMode="auto">
          <a:xfrm>
            <a:off x="5704526" y="1621622"/>
            <a:ext cx="369887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01</a:t>
            </a:r>
            <a:r>
              <a:rPr lang="zh-CN" altLang="en-US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电脑网页操作流程</a:t>
            </a:r>
          </a:p>
        </p:txBody>
      </p:sp>
      <p:sp>
        <p:nvSpPr>
          <p:cNvPr id="5127" name="TextBox 10"/>
          <p:cNvSpPr>
            <a:spLocks noChangeArrowheads="1"/>
          </p:cNvSpPr>
          <p:nvPr/>
        </p:nvSpPr>
        <p:spPr bwMode="auto">
          <a:xfrm>
            <a:off x="5693096" y="2982264"/>
            <a:ext cx="435292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02</a:t>
            </a:r>
            <a:r>
              <a:rPr lang="zh-CN" altLang="en-US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手机</a:t>
            </a:r>
            <a:r>
              <a:rPr lang="en-US" altLang="zh-CN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APP</a:t>
            </a:r>
            <a:r>
              <a:rPr lang="zh-CN" altLang="en-US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操作流程</a:t>
            </a:r>
          </a:p>
        </p:txBody>
      </p:sp>
      <p:sp>
        <p:nvSpPr>
          <p:cNvPr id="5129" name="直接连接符 10"/>
          <p:cNvSpPr>
            <a:spLocks noChangeShapeType="1"/>
          </p:cNvSpPr>
          <p:nvPr/>
        </p:nvSpPr>
        <p:spPr bwMode="auto">
          <a:xfrm flipV="1">
            <a:off x="5558790" y="2144861"/>
            <a:ext cx="5313045" cy="5080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1" name="直接连接符 12"/>
          <p:cNvSpPr>
            <a:spLocks noChangeShapeType="1"/>
          </p:cNvSpPr>
          <p:nvPr/>
        </p:nvSpPr>
        <p:spPr bwMode="auto">
          <a:xfrm flipV="1">
            <a:off x="5594985" y="3528046"/>
            <a:ext cx="5301615" cy="20955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10"/>
          <p:cNvSpPr>
            <a:spLocks noChangeArrowheads="1"/>
          </p:cNvSpPr>
          <p:nvPr/>
        </p:nvSpPr>
        <p:spPr bwMode="auto">
          <a:xfrm>
            <a:off x="5693096" y="4372706"/>
            <a:ext cx="435292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03</a:t>
            </a:r>
            <a:r>
              <a:rPr lang="zh-CN" altLang="en-US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常见问题</a:t>
            </a:r>
          </a:p>
        </p:txBody>
      </p:sp>
      <p:sp>
        <p:nvSpPr>
          <p:cNvPr id="12" name="直接连接符 12"/>
          <p:cNvSpPr>
            <a:spLocks noChangeShapeType="1"/>
          </p:cNvSpPr>
          <p:nvPr/>
        </p:nvSpPr>
        <p:spPr bwMode="auto">
          <a:xfrm flipV="1">
            <a:off x="5594985" y="4918488"/>
            <a:ext cx="5301615" cy="20955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062191"/>
      </p:ext>
    </p:extLst>
  </p:cSld>
  <p:clrMapOvr>
    <a:masterClrMapping/>
  </p:clrMapOvr>
  <p:transition advTm="206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手机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endParaRPr lang="zh-CN" altLang="en-US" b="1" dirty="0">
                <a:solidFill>
                  <a:srgbClr val="44E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AFE5A1AE-DFB0-4D1E-9A06-7B94C9536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7" y="2004162"/>
            <a:ext cx="3057855" cy="5436187"/>
          </a:xfrm>
          <a:prstGeom prst="rect">
            <a:avLst/>
          </a:prstGeom>
        </p:spPr>
      </p:pic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D712FA49-64E8-4905-A19B-42C803DF8B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987" y="2004162"/>
            <a:ext cx="3275180" cy="5822543"/>
          </a:xfrm>
          <a:prstGeom prst="rect">
            <a:avLst/>
          </a:prstGeom>
        </p:spPr>
      </p:pic>
      <p:pic>
        <p:nvPicPr>
          <p:cNvPr id="9" name="图片 8" descr="图片包含 屏幕截图&#10;&#10;已生成极高可信度的说明">
            <a:extLst>
              <a:ext uri="{FF2B5EF4-FFF2-40B4-BE49-F238E27FC236}">
                <a16:creationId xmlns:a16="http://schemas.microsoft.com/office/drawing/2014/main" id="{31AE5DBE-E3FC-4A53-96EC-F52445230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410" y="2004161"/>
            <a:ext cx="3275180" cy="582254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7F7583-2785-461F-BB3B-C5787CC21F38}"/>
              </a:ext>
            </a:extLst>
          </p:cNvPr>
          <p:cNvSpPr txBox="1"/>
          <p:nvPr/>
        </p:nvSpPr>
        <p:spPr>
          <a:xfrm>
            <a:off x="1064439" y="612329"/>
            <a:ext cx="8302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手机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使用跟网页登录几乎一样！！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各类应用商店直接搜索“安徽省创业服务云平台”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但目前还不能使用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APP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进行创业测评、在线考试！！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09BB809-1C4C-419F-AFD1-A6F9B6ED4D28}"/>
              </a:ext>
            </a:extLst>
          </p:cNvPr>
          <p:cNvSpPr txBox="1"/>
          <p:nvPr/>
        </p:nvSpPr>
        <p:spPr>
          <a:xfrm>
            <a:off x="1758122" y="5378222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注册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28F0B0-FF48-455B-AE95-B76C90D6E2DB}"/>
              </a:ext>
            </a:extLst>
          </p:cNvPr>
          <p:cNvSpPr txBox="1"/>
          <p:nvPr/>
        </p:nvSpPr>
        <p:spPr>
          <a:xfrm>
            <a:off x="5636265" y="5378221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登录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85BDE3A-E30F-4957-9C8B-AFD449CCD1E6}"/>
              </a:ext>
            </a:extLst>
          </p:cNvPr>
          <p:cNvSpPr txBox="1"/>
          <p:nvPr/>
        </p:nvSpPr>
        <p:spPr>
          <a:xfrm>
            <a:off x="9222722" y="5396162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找回密码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1A867353-CBCC-4249-B85E-50A4D7C08B1B}"/>
              </a:ext>
            </a:extLst>
          </p:cNvPr>
          <p:cNvSpPr/>
          <p:nvPr/>
        </p:nvSpPr>
        <p:spPr>
          <a:xfrm>
            <a:off x="2896907" y="5548773"/>
            <a:ext cx="2300544" cy="341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9F256B23-A684-479B-8D44-F5032247F4B6}"/>
              </a:ext>
            </a:extLst>
          </p:cNvPr>
          <p:cNvSpPr/>
          <p:nvPr/>
        </p:nvSpPr>
        <p:spPr>
          <a:xfrm>
            <a:off x="6832055" y="5548772"/>
            <a:ext cx="2300544" cy="3411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730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79E44418-09EA-4C96-9E74-C7F8308F9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22" y="1469036"/>
            <a:ext cx="2975929" cy="5290540"/>
          </a:xfrm>
          <a:prstGeom prst="rect">
            <a:avLst/>
          </a:prstGeom>
        </p:spPr>
      </p:pic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623ED3EA-3EDD-45FD-9849-74E672037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51" y="1469036"/>
            <a:ext cx="2683318" cy="4770343"/>
          </a:xfrm>
          <a:prstGeom prst="rect">
            <a:avLst/>
          </a:prstGeom>
        </p:spPr>
      </p:pic>
      <p:pic>
        <p:nvPicPr>
          <p:cNvPr id="7" name="图片 6" descr="图片包含 屏幕截图&#10;&#10;已生成极高可信度的说明">
            <a:extLst>
              <a:ext uri="{FF2B5EF4-FFF2-40B4-BE49-F238E27FC236}">
                <a16:creationId xmlns:a16="http://schemas.microsoft.com/office/drawing/2014/main" id="{88FFC2E1-B6F0-4E3D-AC2D-7DE287167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07" y="1469034"/>
            <a:ext cx="2975930" cy="529054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5E6A709-ABF0-4F08-AD0A-6378DAB878CF}"/>
              </a:ext>
            </a:extLst>
          </p:cNvPr>
          <p:cNvSpPr txBox="1"/>
          <p:nvPr/>
        </p:nvSpPr>
        <p:spPr>
          <a:xfrm>
            <a:off x="1019251" y="653684"/>
            <a:ext cx="1889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去认证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F3182A6-A681-45C7-A786-E09484BAB35C}"/>
              </a:ext>
            </a:extLst>
          </p:cNvPr>
          <p:cNvSpPr txBox="1"/>
          <p:nvPr/>
        </p:nvSpPr>
        <p:spPr>
          <a:xfrm>
            <a:off x="4697435" y="635743"/>
            <a:ext cx="205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选择类型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8251AD6-67E7-494F-A02E-62F29D84E20C}"/>
              </a:ext>
            </a:extLst>
          </p:cNvPr>
          <p:cNvSpPr txBox="1"/>
          <p:nvPr/>
        </p:nvSpPr>
        <p:spPr>
          <a:xfrm>
            <a:off x="8620834" y="653684"/>
            <a:ext cx="2037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填写资料</a:t>
            </a: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5824A8BB-84DF-469C-BA5C-EB2EAC0BC060}"/>
              </a:ext>
            </a:extLst>
          </p:cNvPr>
          <p:cNvSpPr/>
          <p:nvPr/>
        </p:nvSpPr>
        <p:spPr>
          <a:xfrm>
            <a:off x="2552297" y="806296"/>
            <a:ext cx="1968754" cy="3411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8991E210-4A74-467C-8E03-39E5A6ABBCDA}"/>
              </a:ext>
            </a:extLst>
          </p:cNvPr>
          <p:cNvSpPr/>
          <p:nvPr/>
        </p:nvSpPr>
        <p:spPr>
          <a:xfrm>
            <a:off x="6635670" y="806294"/>
            <a:ext cx="2037737" cy="3411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2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8D5B4D4C-8FF3-4F9C-B477-1045C078D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520" y="1605927"/>
            <a:ext cx="2659730" cy="4728409"/>
          </a:xfrm>
          <a:prstGeom prst="rect">
            <a:avLst/>
          </a:prstGeom>
        </p:spPr>
      </p:pic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68A31A47-1E82-4602-9CED-0D0FD57409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5" y="1597442"/>
            <a:ext cx="2659730" cy="4728408"/>
          </a:xfrm>
          <a:prstGeom prst="rect">
            <a:avLst/>
          </a:prstGeom>
        </p:spPr>
      </p:pic>
      <p:pic>
        <p:nvPicPr>
          <p:cNvPr id="7" name="图片 6" descr="图片包含 屏幕截图&#10;&#10;已生成极高可信度的说明">
            <a:extLst>
              <a:ext uri="{FF2B5EF4-FFF2-40B4-BE49-F238E27FC236}">
                <a16:creationId xmlns:a16="http://schemas.microsoft.com/office/drawing/2014/main" id="{446973AF-DA73-4785-ACE6-A0CB00055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80" y="1597441"/>
            <a:ext cx="2659730" cy="4728409"/>
          </a:xfrm>
          <a:prstGeom prst="rect">
            <a:avLst/>
          </a:prstGeom>
        </p:spPr>
      </p:pic>
      <p:pic>
        <p:nvPicPr>
          <p:cNvPr id="9" name="图片 8" descr="图片包含 屏幕截图&#10;&#10;已生成极高可信度的说明">
            <a:extLst>
              <a:ext uri="{FF2B5EF4-FFF2-40B4-BE49-F238E27FC236}">
                <a16:creationId xmlns:a16="http://schemas.microsoft.com/office/drawing/2014/main" id="{63A3A891-9E6E-4FE0-BDB2-BDC5D63CA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70" y="1605927"/>
            <a:ext cx="2659730" cy="47284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F60D426-3017-436C-8875-5EFE5F4AB01E}"/>
              </a:ext>
            </a:extLst>
          </p:cNvPr>
          <p:cNvSpPr txBox="1"/>
          <p:nvPr/>
        </p:nvSpPr>
        <p:spPr>
          <a:xfrm>
            <a:off x="687904" y="653684"/>
            <a:ext cx="214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填写信息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1FB63B-1381-4A2E-A541-8A1D47F56149}"/>
              </a:ext>
            </a:extLst>
          </p:cNvPr>
          <p:cNvSpPr txBox="1"/>
          <p:nvPr/>
        </p:nvSpPr>
        <p:spPr>
          <a:xfrm>
            <a:off x="3773875" y="635743"/>
            <a:ext cx="2145138" cy="66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填写地址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841BEBC-A7E6-458D-BA95-45B2596FE79D}"/>
              </a:ext>
            </a:extLst>
          </p:cNvPr>
          <p:cNvSpPr txBox="1"/>
          <p:nvPr/>
        </p:nvSpPr>
        <p:spPr>
          <a:xfrm>
            <a:off x="6743405" y="660982"/>
            <a:ext cx="572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芝麻信用或手持身份证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4F427185-DFD9-4653-8050-4920A5CE6D52}"/>
              </a:ext>
            </a:extLst>
          </p:cNvPr>
          <p:cNvSpPr/>
          <p:nvPr/>
        </p:nvSpPr>
        <p:spPr>
          <a:xfrm>
            <a:off x="2645457" y="833490"/>
            <a:ext cx="1106736" cy="368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C23F993B-7262-4DC3-86F0-418EAEB2D936}"/>
              </a:ext>
            </a:extLst>
          </p:cNvPr>
          <p:cNvSpPr/>
          <p:nvPr/>
        </p:nvSpPr>
        <p:spPr>
          <a:xfrm>
            <a:off x="5802572" y="837211"/>
            <a:ext cx="940833" cy="3411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5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EB190315-1347-41DD-BDB9-FA042C5C8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98" y="1844403"/>
            <a:ext cx="2723525" cy="4841823"/>
          </a:xfrm>
          <a:prstGeom prst="rect">
            <a:avLst/>
          </a:prstGeom>
        </p:spPr>
      </p:pic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BF7D36B0-3DC9-4997-8FBE-CE8AE1AEC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88" y="1844404"/>
            <a:ext cx="2605132" cy="4631347"/>
          </a:xfrm>
          <a:prstGeom prst="rect">
            <a:avLst/>
          </a:prstGeom>
        </p:spPr>
      </p:pic>
      <p:pic>
        <p:nvPicPr>
          <p:cNvPr id="7" name="图片 6" descr="图片包含 屏幕截图&#10;&#10;已生成高可信度的说明">
            <a:extLst>
              <a:ext uri="{FF2B5EF4-FFF2-40B4-BE49-F238E27FC236}">
                <a16:creationId xmlns:a16="http://schemas.microsoft.com/office/drawing/2014/main" id="{6B5378EC-6925-4A60-AF85-B4BBF9149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83" y="1844403"/>
            <a:ext cx="2723525" cy="4841822"/>
          </a:xfrm>
          <a:prstGeom prst="rect">
            <a:avLst/>
          </a:prstGeom>
        </p:spPr>
      </p:pic>
      <p:pic>
        <p:nvPicPr>
          <p:cNvPr id="9" name="图片 8" descr="图片包含 屏幕截图&#10;&#10;已生成极高可信度的说明">
            <a:extLst>
              <a:ext uri="{FF2B5EF4-FFF2-40B4-BE49-F238E27FC236}">
                <a16:creationId xmlns:a16="http://schemas.microsoft.com/office/drawing/2014/main" id="{DDF76A20-6A87-4AE1-B3E7-C06031A21C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94" y="1852287"/>
            <a:ext cx="2605133" cy="463134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6769971-169C-4C97-8E15-420C7FAF9BB7}"/>
              </a:ext>
            </a:extLst>
          </p:cNvPr>
          <p:cNvSpPr txBox="1"/>
          <p:nvPr/>
        </p:nvSpPr>
        <p:spPr>
          <a:xfrm>
            <a:off x="687904" y="795578"/>
            <a:ext cx="214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认证通过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2EABCEF-E243-4FD6-B19C-067A27E6E6DE}"/>
              </a:ext>
            </a:extLst>
          </p:cNvPr>
          <p:cNvSpPr txBox="1"/>
          <p:nvPr/>
        </p:nvSpPr>
        <p:spPr>
          <a:xfrm>
            <a:off x="3773875" y="777637"/>
            <a:ext cx="2145138" cy="66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选择金币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E915BE4-4D9C-457C-9F44-A0C81B2FD773}"/>
              </a:ext>
            </a:extLst>
          </p:cNvPr>
          <p:cNvSpPr txBox="1"/>
          <p:nvPr/>
        </p:nvSpPr>
        <p:spPr>
          <a:xfrm>
            <a:off x="6743405" y="802876"/>
            <a:ext cx="572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填写额度申领金币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03A75765-DEF5-4444-BFB8-AD9A5198330A}"/>
              </a:ext>
            </a:extLst>
          </p:cNvPr>
          <p:cNvSpPr/>
          <p:nvPr/>
        </p:nvSpPr>
        <p:spPr>
          <a:xfrm>
            <a:off x="2645457" y="975384"/>
            <a:ext cx="1106736" cy="368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ABCF6C57-9E56-49B0-B357-774B242317A8}"/>
              </a:ext>
            </a:extLst>
          </p:cNvPr>
          <p:cNvSpPr/>
          <p:nvPr/>
        </p:nvSpPr>
        <p:spPr>
          <a:xfrm>
            <a:off x="5802572" y="969092"/>
            <a:ext cx="940833" cy="3411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35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556A500A-274D-4089-B5A7-E65C30813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509" y="1784759"/>
            <a:ext cx="2672411" cy="4750953"/>
          </a:xfrm>
          <a:prstGeom prst="rect">
            <a:avLst/>
          </a:prstGeom>
        </p:spPr>
      </p:pic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70AF2B11-4938-4B23-989D-FCC52BF7AE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6" y="1784756"/>
            <a:ext cx="2672412" cy="4750953"/>
          </a:xfrm>
          <a:prstGeom prst="rect">
            <a:avLst/>
          </a:prstGeom>
        </p:spPr>
      </p:pic>
      <p:pic>
        <p:nvPicPr>
          <p:cNvPr id="7" name="图片 6" descr="图片包含 屏幕截图&#10;&#10;已生成极高可信度的说明">
            <a:extLst>
              <a:ext uri="{FF2B5EF4-FFF2-40B4-BE49-F238E27FC236}">
                <a16:creationId xmlns:a16="http://schemas.microsoft.com/office/drawing/2014/main" id="{F4DBC0E2-B2BF-4908-B640-500A1F7504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21" y="1784757"/>
            <a:ext cx="2672412" cy="4750953"/>
          </a:xfrm>
          <a:prstGeom prst="rect">
            <a:avLst/>
          </a:prstGeom>
        </p:spPr>
      </p:pic>
      <p:pic>
        <p:nvPicPr>
          <p:cNvPr id="9" name="图片 8" descr="图片包含 屏幕截图&#10;&#10;已生成极高可信度的说明">
            <a:extLst>
              <a:ext uri="{FF2B5EF4-FFF2-40B4-BE49-F238E27FC236}">
                <a16:creationId xmlns:a16="http://schemas.microsoft.com/office/drawing/2014/main" id="{4728667A-7169-497B-B78A-155F8865A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465" y="1784758"/>
            <a:ext cx="2672411" cy="475095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7A48867-095F-49C7-82FC-48F50590F369}"/>
              </a:ext>
            </a:extLst>
          </p:cNvPr>
          <p:cNvSpPr txBox="1"/>
          <p:nvPr/>
        </p:nvSpPr>
        <p:spPr>
          <a:xfrm>
            <a:off x="798266" y="795578"/>
            <a:ext cx="214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找培训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11B051C-5602-4D5F-AC2A-65A1738EA856}"/>
              </a:ext>
            </a:extLst>
          </p:cNvPr>
          <p:cNvSpPr txBox="1"/>
          <p:nvPr/>
        </p:nvSpPr>
        <p:spPr>
          <a:xfrm>
            <a:off x="3773875" y="777637"/>
            <a:ext cx="2145138" cy="66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选择课程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7DFE802-264A-4FF1-81EF-FC2C8B7B05C6}"/>
              </a:ext>
            </a:extLst>
          </p:cNvPr>
          <p:cNvSpPr txBox="1"/>
          <p:nvPr/>
        </p:nvSpPr>
        <p:spPr>
          <a:xfrm>
            <a:off x="6743405" y="802876"/>
            <a:ext cx="572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查看课程信息购买课程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49A9111B-0EA3-4C12-BAA7-701171359710}"/>
              </a:ext>
            </a:extLst>
          </p:cNvPr>
          <p:cNvSpPr/>
          <p:nvPr/>
        </p:nvSpPr>
        <p:spPr>
          <a:xfrm>
            <a:off x="2645457" y="975384"/>
            <a:ext cx="1106736" cy="368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12EE3C93-B56B-4623-ACDA-D14019209F3C}"/>
              </a:ext>
            </a:extLst>
          </p:cNvPr>
          <p:cNvSpPr/>
          <p:nvPr/>
        </p:nvSpPr>
        <p:spPr>
          <a:xfrm>
            <a:off x="5802572" y="969092"/>
            <a:ext cx="940833" cy="3411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68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E76C72AD-2881-419B-8BF8-48999CEFA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12" y="1724134"/>
            <a:ext cx="2651563" cy="4713890"/>
          </a:xfrm>
          <a:prstGeom prst="rect">
            <a:avLst/>
          </a:prstGeom>
        </p:spPr>
      </p:pic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5921C33B-737E-46A8-B3F0-8C9A8F0F7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73" y="1724134"/>
            <a:ext cx="2644653" cy="4701606"/>
          </a:xfrm>
          <a:prstGeom prst="rect">
            <a:avLst/>
          </a:prstGeom>
        </p:spPr>
      </p:pic>
      <p:pic>
        <p:nvPicPr>
          <p:cNvPr id="7" name="图片 6" descr="图片包含 屏幕截图&#10;&#10;已生成极高可信度的说明">
            <a:extLst>
              <a:ext uri="{FF2B5EF4-FFF2-40B4-BE49-F238E27FC236}">
                <a16:creationId xmlns:a16="http://schemas.microsoft.com/office/drawing/2014/main" id="{79529BD5-4766-4B8E-9E96-B45B593E38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5" y="1724134"/>
            <a:ext cx="2651563" cy="471389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0347A40-E3BD-4605-A9D2-E566CC90A86C}"/>
              </a:ext>
            </a:extLst>
          </p:cNvPr>
          <p:cNvSpPr txBox="1"/>
          <p:nvPr/>
        </p:nvSpPr>
        <p:spPr>
          <a:xfrm>
            <a:off x="687904" y="795578"/>
            <a:ext cx="214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审核订单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041E5A2-F267-4928-933A-940735EF1FE8}"/>
              </a:ext>
            </a:extLst>
          </p:cNvPr>
          <p:cNvSpPr txBox="1"/>
          <p:nvPr/>
        </p:nvSpPr>
        <p:spPr>
          <a:xfrm>
            <a:off x="4499130" y="777637"/>
            <a:ext cx="2145138" cy="66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确认支付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F8DED14-09DC-4B21-90C2-21ECD0B603F3}"/>
              </a:ext>
            </a:extLst>
          </p:cNvPr>
          <p:cNvSpPr txBox="1"/>
          <p:nvPr/>
        </p:nvSpPr>
        <p:spPr>
          <a:xfrm>
            <a:off x="7856982" y="786607"/>
            <a:ext cx="572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购买服务成功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AD997AE8-D8D7-47FD-AE3C-A91F31A03A6E}"/>
              </a:ext>
            </a:extLst>
          </p:cNvPr>
          <p:cNvSpPr/>
          <p:nvPr/>
        </p:nvSpPr>
        <p:spPr>
          <a:xfrm>
            <a:off x="2645457" y="975384"/>
            <a:ext cx="1603916" cy="368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E8D45852-8747-429D-A8B9-AF55EE28E262}"/>
              </a:ext>
            </a:extLst>
          </p:cNvPr>
          <p:cNvSpPr/>
          <p:nvPr/>
        </p:nvSpPr>
        <p:spPr>
          <a:xfrm>
            <a:off x="6782034" y="939218"/>
            <a:ext cx="940833" cy="3411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81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-10025" y="0"/>
            <a:ext cx="4295777" cy="6858000"/>
          </a:xfrm>
          <a:prstGeom prst="rect">
            <a:avLst/>
          </a:prstGeom>
          <a:gradFill>
            <a:gsLst>
              <a:gs pos="0">
                <a:srgbClr val="457EBE"/>
              </a:gs>
              <a:gs pos="14000">
                <a:srgbClr val="3066B3">
                  <a:alpha val="100000"/>
                </a:srgbClr>
              </a:gs>
              <a:gs pos="100000">
                <a:srgbClr val="1A4EA7"/>
              </a:gs>
            </a:gsLst>
            <a:lin ang="5400000" scaled="0"/>
          </a:gra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4" name="文本框 52"/>
          <p:cNvSpPr>
            <a:spLocks noChangeArrowheads="1"/>
          </p:cNvSpPr>
          <p:nvPr/>
        </p:nvSpPr>
        <p:spPr bwMode="auto">
          <a:xfrm>
            <a:off x="860028" y="2864485"/>
            <a:ext cx="2771775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5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5126" name="TextBox 6"/>
          <p:cNvSpPr>
            <a:spLocks noChangeArrowheads="1"/>
          </p:cNvSpPr>
          <p:nvPr/>
        </p:nvSpPr>
        <p:spPr bwMode="auto">
          <a:xfrm>
            <a:off x="5704526" y="1621622"/>
            <a:ext cx="369887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01</a:t>
            </a:r>
            <a:r>
              <a:rPr lang="zh-CN" altLang="en-US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电脑网页操作流程</a:t>
            </a:r>
          </a:p>
        </p:txBody>
      </p:sp>
      <p:sp>
        <p:nvSpPr>
          <p:cNvPr id="5127" name="TextBox 10"/>
          <p:cNvSpPr>
            <a:spLocks noChangeArrowheads="1"/>
          </p:cNvSpPr>
          <p:nvPr/>
        </p:nvSpPr>
        <p:spPr bwMode="auto">
          <a:xfrm>
            <a:off x="5693096" y="2982264"/>
            <a:ext cx="435292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02</a:t>
            </a:r>
            <a:r>
              <a:rPr lang="zh-CN" altLang="en-US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手机</a:t>
            </a:r>
            <a:r>
              <a:rPr lang="en-US" altLang="zh-CN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APP</a:t>
            </a:r>
            <a:r>
              <a:rPr lang="zh-CN" altLang="en-US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操作流程</a:t>
            </a:r>
          </a:p>
        </p:txBody>
      </p:sp>
      <p:sp>
        <p:nvSpPr>
          <p:cNvPr id="5129" name="直接连接符 10"/>
          <p:cNvSpPr>
            <a:spLocks noChangeShapeType="1"/>
          </p:cNvSpPr>
          <p:nvPr/>
        </p:nvSpPr>
        <p:spPr bwMode="auto">
          <a:xfrm flipV="1">
            <a:off x="5558790" y="2144861"/>
            <a:ext cx="5313045" cy="5080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1" name="直接连接符 12"/>
          <p:cNvSpPr>
            <a:spLocks noChangeShapeType="1"/>
          </p:cNvSpPr>
          <p:nvPr/>
        </p:nvSpPr>
        <p:spPr bwMode="auto">
          <a:xfrm flipV="1">
            <a:off x="5594985" y="3528046"/>
            <a:ext cx="5301615" cy="20955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10"/>
          <p:cNvSpPr>
            <a:spLocks noChangeArrowheads="1"/>
          </p:cNvSpPr>
          <p:nvPr/>
        </p:nvSpPr>
        <p:spPr bwMode="auto">
          <a:xfrm>
            <a:off x="5693096" y="4372706"/>
            <a:ext cx="435292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03</a:t>
            </a:r>
            <a:r>
              <a:rPr lang="zh-CN" altLang="en-US" sz="2400" dirty="0">
                <a:solidFill>
                  <a:srgbClr val="0C0C0C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常见问题</a:t>
            </a:r>
          </a:p>
        </p:txBody>
      </p:sp>
      <p:sp>
        <p:nvSpPr>
          <p:cNvPr id="12" name="直接连接符 12"/>
          <p:cNvSpPr>
            <a:spLocks noChangeShapeType="1"/>
          </p:cNvSpPr>
          <p:nvPr/>
        </p:nvSpPr>
        <p:spPr bwMode="auto">
          <a:xfrm flipV="1">
            <a:off x="5594985" y="4918488"/>
            <a:ext cx="5301615" cy="20955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10517"/>
      </p:ext>
    </p:extLst>
  </p:cSld>
  <p:clrMapOvr>
    <a:masterClrMapping/>
  </p:clrMapOvr>
  <p:transition advTm="206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 descr="图片包含 屏幕截图&#10;&#10;已生成极高可信度的说明">
            <a:extLst>
              <a:ext uri="{FF2B5EF4-FFF2-40B4-BE49-F238E27FC236}">
                <a16:creationId xmlns:a16="http://schemas.microsoft.com/office/drawing/2014/main" id="{AFF96190-3514-48E3-8305-0465F2FF8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35" y="1618708"/>
            <a:ext cx="2690090" cy="4782383"/>
          </a:xfrm>
          <a:prstGeom prst="rect">
            <a:avLst/>
          </a:prstGeom>
        </p:spPr>
      </p:pic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90E730EB-B9B6-4311-8E8E-B2090BA21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21" y="1618707"/>
            <a:ext cx="2690090" cy="478238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4F848ED-9182-4F96-ACB4-2C3E10526B5F}"/>
              </a:ext>
            </a:extLst>
          </p:cNvPr>
          <p:cNvSpPr txBox="1"/>
          <p:nvPr/>
        </p:nvSpPr>
        <p:spPr>
          <a:xfrm>
            <a:off x="6926319" y="774630"/>
            <a:ext cx="4866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观看视频、查看讲义</a:t>
            </a:r>
          </a:p>
          <a:p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73F68E3A-B56A-4499-83B2-4A9D907EE74C}"/>
              </a:ext>
            </a:extLst>
          </p:cNvPr>
          <p:cNvSpPr/>
          <p:nvPr/>
        </p:nvSpPr>
        <p:spPr>
          <a:xfrm>
            <a:off x="4158946" y="954436"/>
            <a:ext cx="2767374" cy="368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8227559-B983-442B-A9AA-1EA153C89D54}"/>
              </a:ext>
            </a:extLst>
          </p:cNvPr>
          <p:cNvSpPr txBox="1"/>
          <p:nvPr/>
        </p:nvSpPr>
        <p:spPr>
          <a:xfrm>
            <a:off x="5394844" y="4256634"/>
            <a:ext cx="639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视频下方有红色进度条！！！</a:t>
            </a:r>
          </a:p>
        </p:txBody>
      </p:sp>
      <p:pic>
        <p:nvPicPr>
          <p:cNvPr id="13" name="图片 12" descr="图片包含 屏幕截图&#10;&#10;已生成极高可信度的说明">
            <a:extLst>
              <a:ext uri="{FF2B5EF4-FFF2-40B4-BE49-F238E27FC236}">
                <a16:creationId xmlns:a16="http://schemas.microsoft.com/office/drawing/2014/main" id="{104F1031-4DF2-4A93-8E4B-97CF6A6308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3" y="1618707"/>
            <a:ext cx="3242423" cy="576430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48B09DE-294B-42F1-8AEF-7E7CF8DEDA9E}"/>
              </a:ext>
            </a:extLst>
          </p:cNvPr>
          <p:cNvSpPr txBox="1"/>
          <p:nvPr/>
        </p:nvSpPr>
        <p:spPr>
          <a:xfrm>
            <a:off x="676345" y="774630"/>
            <a:ext cx="4866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选择已购买课程</a:t>
            </a:r>
          </a:p>
        </p:txBody>
      </p:sp>
    </p:spTree>
    <p:extLst>
      <p:ext uri="{BB962C8B-B14F-4D97-AF65-F5344CB8AC3E}">
        <p14:creationId xmlns:p14="http://schemas.microsoft.com/office/powerpoint/2010/main" val="155832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B5D1FA82-7AA1-4140-B802-C9F2E72F5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89" y="1493103"/>
            <a:ext cx="3124247" cy="5554217"/>
          </a:xfrm>
          <a:prstGeom prst="rect">
            <a:avLst/>
          </a:prstGeom>
        </p:spPr>
      </p:pic>
      <p:pic>
        <p:nvPicPr>
          <p:cNvPr id="7" name="图片 6" descr="图片包含 屏幕截图&#10;&#10;已生成极高可信度的说明">
            <a:extLst>
              <a:ext uri="{FF2B5EF4-FFF2-40B4-BE49-F238E27FC236}">
                <a16:creationId xmlns:a16="http://schemas.microsoft.com/office/drawing/2014/main" id="{A8D17E06-DFDD-47C3-9DBC-652B07F0A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4" y="1493104"/>
            <a:ext cx="3124247" cy="5554217"/>
          </a:xfrm>
          <a:prstGeom prst="rect">
            <a:avLst/>
          </a:prstGeom>
        </p:spPr>
      </p:pic>
      <p:pic>
        <p:nvPicPr>
          <p:cNvPr id="9" name="图片 8" descr="图片包含 屏幕截图&#10;&#10;已生成极高可信度的说明">
            <a:extLst>
              <a:ext uri="{FF2B5EF4-FFF2-40B4-BE49-F238E27FC236}">
                <a16:creationId xmlns:a16="http://schemas.microsoft.com/office/drawing/2014/main" id="{BE4956B0-7EE0-4CA4-9B11-2874A1681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34" y="1493104"/>
            <a:ext cx="3124247" cy="5554217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EC724D4-C6C0-4D80-974E-14C0A1297BF2}"/>
              </a:ext>
            </a:extLst>
          </p:cNvPr>
          <p:cNvSpPr txBox="1"/>
          <p:nvPr/>
        </p:nvSpPr>
        <p:spPr>
          <a:xfrm>
            <a:off x="500351" y="653684"/>
            <a:ext cx="2408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创业金币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16EB663-C70F-4685-97A5-46E9007B1626}"/>
              </a:ext>
            </a:extLst>
          </p:cNvPr>
          <p:cNvSpPr txBox="1"/>
          <p:nvPr/>
        </p:nvSpPr>
        <p:spPr>
          <a:xfrm>
            <a:off x="4697435" y="635743"/>
            <a:ext cx="2059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我的金币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3944380-D105-4516-A65A-9E04662C0295}"/>
              </a:ext>
            </a:extLst>
          </p:cNvPr>
          <p:cNvSpPr txBox="1"/>
          <p:nvPr/>
        </p:nvSpPr>
        <p:spPr>
          <a:xfrm>
            <a:off x="8620834" y="653684"/>
            <a:ext cx="3399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订单查看、评价</a:t>
            </a: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9EDC1C59-4F3B-4693-A414-0E61DB288F0C}"/>
              </a:ext>
            </a:extLst>
          </p:cNvPr>
          <p:cNvSpPr/>
          <p:nvPr/>
        </p:nvSpPr>
        <p:spPr>
          <a:xfrm>
            <a:off x="2552297" y="806296"/>
            <a:ext cx="1968754" cy="3411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02664825-4528-4F20-93C9-00DF085EA877}"/>
              </a:ext>
            </a:extLst>
          </p:cNvPr>
          <p:cNvSpPr/>
          <p:nvPr/>
        </p:nvSpPr>
        <p:spPr>
          <a:xfrm>
            <a:off x="6635670" y="806294"/>
            <a:ext cx="2037737" cy="3411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57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</a:t>
              </a:r>
              <a:r>
                <a:rPr lang="en-US" altLang="zh-CN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APP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操作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片包含 屏幕截图&#10;&#10;已生成极高可信度的说明">
            <a:extLst>
              <a:ext uri="{FF2B5EF4-FFF2-40B4-BE49-F238E27FC236}">
                <a16:creationId xmlns:a16="http://schemas.microsoft.com/office/drawing/2014/main" id="{64D21B9B-BC17-41C7-950B-075F26F71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8171"/>
            <a:ext cx="3356751" cy="5967557"/>
          </a:xfrm>
          <a:prstGeom prst="rect">
            <a:avLst/>
          </a:prstGeom>
        </p:spPr>
      </p:pic>
      <p:pic>
        <p:nvPicPr>
          <p:cNvPr id="6" name="图片 5" descr="图片包含 屏幕截图&#10;&#10;已生成极高可信度的说明">
            <a:extLst>
              <a:ext uri="{FF2B5EF4-FFF2-40B4-BE49-F238E27FC236}">
                <a16:creationId xmlns:a16="http://schemas.microsoft.com/office/drawing/2014/main" id="{E9203876-8BD1-45A4-AF03-7F114007C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901" y="1698171"/>
            <a:ext cx="3356750" cy="59675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AA61857-8F9A-49DF-9F7F-3A4F532567DD}"/>
              </a:ext>
            </a:extLst>
          </p:cNvPr>
          <p:cNvSpPr txBox="1"/>
          <p:nvPr/>
        </p:nvSpPr>
        <p:spPr>
          <a:xfrm>
            <a:off x="1939196" y="759282"/>
            <a:ext cx="285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我的账单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4E59071-C9A2-4BCA-8955-460B9D05EBB3}"/>
              </a:ext>
            </a:extLst>
          </p:cNvPr>
          <p:cNvSpPr txBox="1"/>
          <p:nvPr/>
        </p:nvSpPr>
        <p:spPr>
          <a:xfrm>
            <a:off x="6896054" y="761537"/>
            <a:ext cx="335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修改支付密码</a:t>
            </a: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AA5973EF-257A-40A9-BBCC-4B95AB7CC07D}"/>
              </a:ext>
            </a:extLst>
          </p:cNvPr>
          <p:cNvSpPr/>
          <p:nvPr/>
        </p:nvSpPr>
        <p:spPr>
          <a:xfrm>
            <a:off x="4651651" y="911895"/>
            <a:ext cx="1968754" cy="3411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70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-10025" y="0"/>
            <a:ext cx="4295777" cy="6858000"/>
          </a:xfrm>
          <a:prstGeom prst="rect">
            <a:avLst/>
          </a:prstGeom>
          <a:gradFill>
            <a:gsLst>
              <a:gs pos="0">
                <a:srgbClr val="457EBE"/>
              </a:gs>
              <a:gs pos="14000">
                <a:srgbClr val="3066B3">
                  <a:alpha val="100000"/>
                </a:srgbClr>
              </a:gs>
              <a:gs pos="100000">
                <a:srgbClr val="1A4EA7"/>
              </a:gs>
            </a:gsLst>
            <a:lin ang="5400000" scaled="0"/>
          </a:gradFill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4" name="文本框 52"/>
          <p:cNvSpPr>
            <a:spLocks noChangeArrowheads="1"/>
          </p:cNvSpPr>
          <p:nvPr/>
        </p:nvSpPr>
        <p:spPr bwMode="auto">
          <a:xfrm>
            <a:off x="860028" y="2864485"/>
            <a:ext cx="2771775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zh-CN" sz="5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目  录</a:t>
            </a:r>
          </a:p>
        </p:txBody>
      </p:sp>
      <p:sp>
        <p:nvSpPr>
          <p:cNvPr id="5126" name="TextBox 6"/>
          <p:cNvSpPr>
            <a:spLocks noChangeArrowheads="1"/>
          </p:cNvSpPr>
          <p:nvPr/>
        </p:nvSpPr>
        <p:spPr bwMode="auto">
          <a:xfrm>
            <a:off x="5704526" y="1621622"/>
            <a:ext cx="369887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01</a:t>
            </a:r>
            <a:r>
              <a:rPr lang="zh-CN" altLang="en-US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电脑网页操作流程</a:t>
            </a:r>
          </a:p>
        </p:txBody>
      </p:sp>
      <p:sp>
        <p:nvSpPr>
          <p:cNvPr id="5127" name="TextBox 10"/>
          <p:cNvSpPr>
            <a:spLocks noChangeArrowheads="1"/>
          </p:cNvSpPr>
          <p:nvPr/>
        </p:nvSpPr>
        <p:spPr bwMode="auto">
          <a:xfrm>
            <a:off x="5693096" y="2982264"/>
            <a:ext cx="435292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02</a:t>
            </a:r>
            <a:r>
              <a:rPr lang="zh-CN" altLang="en-US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手机</a:t>
            </a:r>
            <a:r>
              <a:rPr lang="en-US" altLang="zh-CN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APP</a:t>
            </a:r>
            <a:r>
              <a:rPr lang="zh-CN" altLang="en-US" sz="2400" dirty="0"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操作流程</a:t>
            </a:r>
          </a:p>
        </p:txBody>
      </p:sp>
      <p:sp>
        <p:nvSpPr>
          <p:cNvPr id="5129" name="直接连接符 10"/>
          <p:cNvSpPr>
            <a:spLocks noChangeShapeType="1"/>
          </p:cNvSpPr>
          <p:nvPr/>
        </p:nvSpPr>
        <p:spPr bwMode="auto">
          <a:xfrm flipV="1">
            <a:off x="5558790" y="2144861"/>
            <a:ext cx="5313045" cy="5080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31" name="直接连接符 12"/>
          <p:cNvSpPr>
            <a:spLocks noChangeShapeType="1"/>
          </p:cNvSpPr>
          <p:nvPr/>
        </p:nvSpPr>
        <p:spPr bwMode="auto">
          <a:xfrm flipV="1">
            <a:off x="5594985" y="3528046"/>
            <a:ext cx="5301615" cy="20955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10"/>
          <p:cNvSpPr>
            <a:spLocks noChangeArrowheads="1"/>
          </p:cNvSpPr>
          <p:nvPr/>
        </p:nvSpPr>
        <p:spPr bwMode="auto">
          <a:xfrm>
            <a:off x="5693096" y="4372706"/>
            <a:ext cx="4352925" cy="36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03</a:t>
            </a:r>
            <a:r>
              <a:rPr lang="zh-CN" altLang="en-US" sz="2400" dirty="0">
                <a:solidFill>
                  <a:srgbClr val="F39B18"/>
                </a:solidFill>
                <a:latin typeface="Impact" panose="020B0806030902050204" pitchFamily="34" charset="0"/>
                <a:ea typeface="微软雅黑" panose="020B0503020204020204" pitchFamily="34" charset="-122"/>
                <a:sym typeface="Impact" panose="020B0806030902050204" pitchFamily="34" charset="0"/>
              </a:rPr>
              <a:t>　常见问题</a:t>
            </a:r>
          </a:p>
        </p:txBody>
      </p:sp>
      <p:sp>
        <p:nvSpPr>
          <p:cNvPr id="12" name="直接连接符 12"/>
          <p:cNvSpPr>
            <a:spLocks noChangeShapeType="1"/>
          </p:cNvSpPr>
          <p:nvPr/>
        </p:nvSpPr>
        <p:spPr bwMode="auto">
          <a:xfrm flipV="1">
            <a:off x="5594985" y="4918488"/>
            <a:ext cx="5301615" cy="20955"/>
          </a:xfrm>
          <a:prstGeom prst="line">
            <a:avLst/>
          </a:prstGeom>
          <a:noFill/>
          <a:ln w="9525">
            <a:solidFill>
              <a:srgbClr val="D8D8D8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443533"/>
      </p:ext>
    </p:extLst>
  </p:cSld>
  <p:clrMapOvr>
    <a:masterClrMapping/>
  </p:clrMapOvr>
  <p:transition advTm="206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4D12217-29E6-4463-AD2C-2EEB283311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631" y="971316"/>
            <a:ext cx="6641143" cy="311763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C3C0C19-2860-495F-A395-D352EECDFC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631" y="2680367"/>
            <a:ext cx="6626604" cy="351056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3885110-17D0-42E9-A525-D23AB0122D75}"/>
              </a:ext>
            </a:extLst>
          </p:cNvPr>
          <p:cNvSpPr/>
          <p:nvPr/>
        </p:nvSpPr>
        <p:spPr>
          <a:xfrm>
            <a:off x="7548323" y="1494110"/>
            <a:ext cx="4452067" cy="1751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、如用户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忘记登录密码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，点击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忘记密码”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进行密码重置。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、填入账号（手机号）、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手机验证码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进行密码重置。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E55ECE-219C-476B-A83D-6E575EA52A61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忘记密码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36B3EE3D-BF4B-412E-85D3-95DEDDECC1E3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F3B413F4-1807-449C-A6E9-BF9D5C5E72D7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075BA7A7-B39E-4F15-A010-D7AE009CCFE0}"/>
              </a:ext>
            </a:extLst>
          </p:cNvPr>
          <p:cNvSpPr/>
          <p:nvPr/>
        </p:nvSpPr>
        <p:spPr>
          <a:xfrm>
            <a:off x="286385" y="98425"/>
            <a:ext cx="57886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常见问题        </a:t>
            </a:r>
            <a:r>
              <a:rPr lang="zh-CN" altLang="en-US" b="1" dirty="0">
                <a:solidFill>
                  <a:srgbClr val="44E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忘记密码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A7185D8-4995-43CF-A291-DFFABE584ED0}"/>
              </a:ext>
            </a:extLst>
          </p:cNvPr>
          <p:cNvCxnSpPr/>
          <p:nvPr/>
        </p:nvCxnSpPr>
        <p:spPr>
          <a:xfrm>
            <a:off x="1647190" y="153035"/>
            <a:ext cx="0" cy="273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A9EC934C-5ED7-444B-96EB-26FE8FF6D1D0}"/>
              </a:ext>
            </a:extLst>
          </p:cNvPr>
          <p:cNvSpPr txBox="1"/>
          <p:nvPr/>
        </p:nvSpPr>
        <p:spPr>
          <a:xfrm>
            <a:off x="7167196" y="4001299"/>
            <a:ext cx="4955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忘记密码可以用手机验证码找回！！！</a:t>
            </a:r>
          </a:p>
        </p:txBody>
      </p:sp>
    </p:spTree>
    <p:extLst>
      <p:ext uri="{BB962C8B-B14F-4D97-AF65-F5344CB8AC3E}">
        <p14:creationId xmlns:p14="http://schemas.microsoft.com/office/powerpoint/2010/main" val="23041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8604369-15AE-4AF3-B468-62716DFE65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053" y="777153"/>
            <a:ext cx="6876249" cy="305042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9E767F9-5E08-4486-B771-1FCCE2D62F67}"/>
              </a:ext>
            </a:extLst>
          </p:cNvPr>
          <p:cNvSpPr/>
          <p:nvPr/>
        </p:nvSpPr>
        <p:spPr>
          <a:xfrm>
            <a:off x="8135007" y="2285714"/>
            <a:ext cx="3767957" cy="260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个人资料维护不是实名认证，只有实名认证过才可以申领创业金币！！！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1BDF9A-A3E9-414E-A410-9E5DAADAF342}"/>
              </a:ext>
            </a:extLst>
          </p:cNvPr>
          <p:cNvSpPr/>
          <p:nvPr/>
        </p:nvSpPr>
        <p:spPr>
          <a:xfrm>
            <a:off x="8223483" y="992596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实名认证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569C95E-D37B-42D0-958D-E53687BDECB8}"/>
              </a:ext>
            </a:extLst>
          </p:cNvPr>
          <p:cNvCxnSpPr/>
          <p:nvPr/>
        </p:nvCxnSpPr>
        <p:spPr>
          <a:xfrm>
            <a:off x="7738892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1FC25CB0-4146-49FB-813F-CE2CC63D2E22}"/>
              </a:ext>
            </a:extLst>
          </p:cNvPr>
          <p:cNvSpPr/>
          <p:nvPr/>
        </p:nvSpPr>
        <p:spPr>
          <a:xfrm>
            <a:off x="286385" y="98425"/>
            <a:ext cx="57886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常见问题        </a:t>
            </a:r>
            <a:r>
              <a:rPr lang="zh-CN" altLang="en-US" b="1" dirty="0">
                <a:solidFill>
                  <a:srgbClr val="44E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实名认证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F850664-DE12-4458-9488-D52DE0113816}"/>
              </a:ext>
            </a:extLst>
          </p:cNvPr>
          <p:cNvCxnSpPr/>
          <p:nvPr/>
        </p:nvCxnSpPr>
        <p:spPr>
          <a:xfrm>
            <a:off x="1647190" y="153035"/>
            <a:ext cx="0" cy="273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46C1465F-D750-428C-9667-0A5C36B8EB0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053" y="3144962"/>
            <a:ext cx="7116106" cy="30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214A58A-DA0A-4190-9059-8ACB3B8AFF6D}"/>
              </a:ext>
            </a:extLst>
          </p:cNvPr>
          <p:cNvSpPr txBox="1"/>
          <p:nvPr/>
        </p:nvSpPr>
        <p:spPr>
          <a:xfrm>
            <a:off x="6997996" y="1575054"/>
            <a:ext cx="5015325" cy="38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强烈建议“芝麻信用”实名认证！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不需要审核，直接认证通过。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审核是很辛苦的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如果选择手持身份证认证，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请给我们留半天审核时间！！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9019C57-955E-49B5-9DA3-642AB6FAC4A8}"/>
              </a:ext>
            </a:extLst>
          </p:cNvPr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697A43C0-7E13-4FDF-BF91-A2746969A371}"/>
                </a:ext>
              </a:extLst>
            </p:cNvPr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常见问题 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个人认证</a:t>
              </a: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71595E1C-3D01-4707-9EF6-6B015E6EF19A}"/>
                </a:ext>
              </a:extLst>
            </p:cNvPr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1655539-B565-47DF-ADCC-1999F8CF86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162" y="1073181"/>
            <a:ext cx="6094442" cy="4665661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4B0EEA7-691A-44BB-B92D-E236A6294486}"/>
              </a:ext>
            </a:extLst>
          </p:cNvPr>
          <p:cNvCxnSpPr/>
          <p:nvPr/>
        </p:nvCxnSpPr>
        <p:spPr>
          <a:xfrm>
            <a:off x="6997996" y="1280596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DE842437-963B-4CB3-974F-C7F28FF9065A}"/>
              </a:ext>
            </a:extLst>
          </p:cNvPr>
          <p:cNvSpPr/>
          <p:nvPr/>
        </p:nvSpPr>
        <p:spPr>
          <a:xfrm>
            <a:off x="7319338" y="781495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芝麻信用认证</a:t>
            </a:r>
          </a:p>
        </p:txBody>
      </p:sp>
    </p:spTree>
    <p:extLst>
      <p:ext uri="{BB962C8B-B14F-4D97-AF65-F5344CB8AC3E}">
        <p14:creationId xmlns:p14="http://schemas.microsoft.com/office/powerpoint/2010/main" val="15289906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常见问题  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我的测评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F39BE0DA-7C2D-4332-B7E2-E3DF337592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72" y="1208040"/>
            <a:ext cx="6458126" cy="314848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B102225-B756-47FF-B9E4-04DEB1DA3B92}"/>
              </a:ext>
            </a:extLst>
          </p:cNvPr>
          <p:cNvSpPr/>
          <p:nvPr/>
        </p:nvSpPr>
        <p:spPr>
          <a:xfrm>
            <a:off x="7429295" y="1494110"/>
            <a:ext cx="4452067" cy="2951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如因急事未测试完成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可在“未完成测评”里面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继续“进入测评”！！！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41B2E6F-B9C6-4C1A-AE87-F2007C7266BD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创业测评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E4F442C-2F44-43B3-9C95-4D343A032D4A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4D7E537-B031-4284-807B-C616A49B7E15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F7806BEC-A221-46AB-AB40-2FBD5BBC8C56}"/>
              </a:ext>
            </a:extLst>
          </p:cNvPr>
          <p:cNvSpPr txBox="1"/>
          <p:nvPr/>
        </p:nvSpPr>
        <p:spPr>
          <a:xfrm>
            <a:off x="7342492" y="2168999"/>
            <a:ext cx="4377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总视频进度超过</a:t>
            </a:r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80%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才能进行考试！！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总视频不是单独的视频！！！</a:t>
            </a:r>
            <a:endParaRPr lang="en-US" altLang="zh-CN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常见问题  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在线考试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8994CE5-1F8F-41AF-A2E6-027692D33D6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385" y="1924947"/>
            <a:ext cx="6695636" cy="300810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D827ED9-EA95-4895-B85B-2A90810BCA0E}"/>
              </a:ext>
            </a:extLst>
          </p:cNvPr>
          <p:cNvSpPr/>
          <p:nvPr/>
        </p:nvSpPr>
        <p:spPr>
          <a:xfrm>
            <a:off x="754005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在线考试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41A9D01-D5E7-4260-86B3-7DFDC70EA4F6}"/>
              </a:ext>
            </a:extLst>
          </p:cNvPr>
          <p:cNvCxnSpPr>
            <a:cxnSpLocks/>
          </p:cNvCxnSpPr>
          <p:nvPr/>
        </p:nvCxnSpPr>
        <p:spPr>
          <a:xfrm>
            <a:off x="7540055" y="13210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6F2CE84-48FB-47CD-B3FC-FE915ED7C899}"/>
              </a:ext>
            </a:extLst>
          </p:cNvPr>
          <p:cNvCxnSpPr/>
          <p:nvPr/>
        </p:nvCxnSpPr>
        <p:spPr>
          <a:xfrm>
            <a:off x="716719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8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1"/>
          <p:cNvGrpSpPr/>
          <p:nvPr/>
        </p:nvGrpSpPr>
        <p:grpSpPr>
          <a:xfrm>
            <a:off x="996817" y="3792738"/>
            <a:ext cx="2923926" cy="881158"/>
            <a:chOff x="4449466" y="5423048"/>
            <a:chExt cx="2923926" cy="881158"/>
          </a:xfrm>
        </p:grpSpPr>
        <p:sp>
          <p:nvSpPr>
            <p:cNvPr id="34819" name="文本框 10"/>
            <p:cNvSpPr/>
            <p:nvPr/>
          </p:nvSpPr>
          <p:spPr bwMode="auto">
            <a:xfrm>
              <a:off x="4449466" y="5423447"/>
              <a:ext cx="886211" cy="880759"/>
            </a:xfrm>
            <a:custGeom>
              <a:avLst/>
              <a:gdLst>
                <a:gd name="T0" fmla="*/ 11214 w 1703471"/>
                <a:gd name="T1" fmla="*/ 0 h 2021517"/>
                <a:gd name="T2" fmla="*/ 11246 w 1703471"/>
                <a:gd name="T3" fmla="*/ 0 h 2021517"/>
                <a:gd name="T4" fmla="*/ 16728 w 1703471"/>
                <a:gd name="T5" fmla="*/ 2054 h 2021517"/>
                <a:gd name="T6" fmla="*/ 19941 w 1703471"/>
                <a:gd name="T7" fmla="*/ 6436 h 2021517"/>
                <a:gd name="T8" fmla="*/ 20955 w 1703471"/>
                <a:gd name="T9" fmla="*/ 12276 h 2021517"/>
                <a:gd name="T10" fmla="*/ 20062 w 1703471"/>
                <a:gd name="T11" fmla="*/ 17528 h 2021517"/>
                <a:gd name="T12" fmla="*/ 17103 w 1703471"/>
                <a:gd name="T13" fmla="*/ 21997 h 2021517"/>
                <a:gd name="T14" fmla="*/ 17909 w 1703471"/>
                <a:gd name="T15" fmla="*/ 22534 h 2021517"/>
                <a:gd name="T16" fmla="*/ 18857 w 1703471"/>
                <a:gd name="T17" fmla="*/ 22692 h 2021517"/>
                <a:gd name="T18" fmla="*/ 19905 w 1703471"/>
                <a:gd name="T19" fmla="*/ 22518 h 2021517"/>
                <a:gd name="T20" fmla="*/ 20579 w 1703471"/>
                <a:gd name="T21" fmla="*/ 22345 h 2021517"/>
                <a:gd name="T22" fmla="*/ 20978 w 1703471"/>
                <a:gd name="T23" fmla="*/ 22581 h 2021517"/>
                <a:gd name="T24" fmla="*/ 21143 w 1703471"/>
                <a:gd name="T25" fmla="*/ 23007 h 2021517"/>
                <a:gd name="T26" fmla="*/ 20869 w 1703471"/>
                <a:gd name="T27" fmla="*/ 23755 h 2021517"/>
                <a:gd name="T28" fmla="*/ 20266 w 1703471"/>
                <a:gd name="T29" fmla="*/ 24268 h 2021517"/>
                <a:gd name="T30" fmla="*/ 18861 w 1703471"/>
                <a:gd name="T31" fmla="*/ 25008 h 2021517"/>
                <a:gd name="T32" fmla="*/ 17291 w 1703471"/>
                <a:gd name="T33" fmla="*/ 25275 h 2021517"/>
                <a:gd name="T34" fmla="*/ 15417 w 1703471"/>
                <a:gd name="T35" fmla="*/ 24944 h 2021517"/>
                <a:gd name="T36" fmla="*/ 13846 w 1703471"/>
                <a:gd name="T37" fmla="*/ 23857 h 2021517"/>
                <a:gd name="T38" fmla="*/ 12782 w 1703471"/>
                <a:gd name="T39" fmla="*/ 24369 h 2021517"/>
                <a:gd name="T40" fmla="*/ 11152 w 1703471"/>
                <a:gd name="T41" fmla="*/ 24550 h 2021517"/>
                <a:gd name="T42" fmla="*/ 11152 w 1703471"/>
                <a:gd name="T43" fmla="*/ 22692 h 2021517"/>
                <a:gd name="T44" fmla="*/ 11696 w 1703471"/>
                <a:gd name="T45" fmla="*/ 22392 h 2021517"/>
                <a:gd name="T46" fmla="*/ 12123 w 1703471"/>
                <a:gd name="T47" fmla="*/ 21997 h 2021517"/>
                <a:gd name="T48" fmla="*/ 11509 w 1703471"/>
                <a:gd name="T49" fmla="*/ 21295 h 2021517"/>
                <a:gd name="T50" fmla="*/ 10681 w 1703471"/>
                <a:gd name="T51" fmla="*/ 20830 h 2021517"/>
                <a:gd name="T52" fmla="*/ 9921 w 1703471"/>
                <a:gd name="T53" fmla="*/ 20692 h 2021517"/>
                <a:gd name="T54" fmla="*/ 9584 w 1703471"/>
                <a:gd name="T55" fmla="*/ 20009 h 2021517"/>
                <a:gd name="T56" fmla="*/ 10117 w 1703471"/>
                <a:gd name="T57" fmla="*/ 19208 h 2021517"/>
                <a:gd name="T58" fmla="*/ 11120 w 1703471"/>
                <a:gd name="T59" fmla="*/ 19000 h 2021517"/>
                <a:gd name="T60" fmla="*/ 12002 w 1703471"/>
                <a:gd name="T61" fmla="*/ 19086 h 2021517"/>
                <a:gd name="T62" fmla="*/ 12813 w 1703471"/>
                <a:gd name="T63" fmla="*/ 19409 h 2021517"/>
                <a:gd name="T64" fmla="*/ 12813 w 1703471"/>
                <a:gd name="T65" fmla="*/ 4103 h 2021517"/>
                <a:gd name="T66" fmla="*/ 12566 w 1703471"/>
                <a:gd name="T67" fmla="*/ 2872 h 2021517"/>
                <a:gd name="T68" fmla="*/ 11214 w 1703471"/>
                <a:gd name="T69" fmla="*/ 1831 h 2021517"/>
                <a:gd name="T70" fmla="*/ 11214 w 1703471"/>
                <a:gd name="T71" fmla="*/ 0 h 2021517"/>
                <a:gd name="T72" fmla="*/ 9741 w 1703471"/>
                <a:gd name="T73" fmla="*/ 0 h 2021517"/>
                <a:gd name="T74" fmla="*/ 9741 w 1703471"/>
                <a:gd name="T75" fmla="*/ 1830 h 2021517"/>
                <a:gd name="T76" fmla="*/ 8389 w 1703471"/>
                <a:gd name="T77" fmla="*/ 2872 h 2021517"/>
                <a:gd name="T78" fmla="*/ 8142 w 1703471"/>
                <a:gd name="T79" fmla="*/ 4102 h 2021517"/>
                <a:gd name="T80" fmla="*/ 8142 w 1703471"/>
                <a:gd name="T81" fmla="*/ 20448 h 2021517"/>
                <a:gd name="T82" fmla="*/ 8389 w 1703471"/>
                <a:gd name="T83" fmla="*/ 21679 h 2021517"/>
                <a:gd name="T84" fmla="*/ 9741 w 1703471"/>
                <a:gd name="T85" fmla="*/ 22720 h 2021517"/>
                <a:gd name="T86" fmla="*/ 9741 w 1703471"/>
                <a:gd name="T87" fmla="*/ 24550 h 2021517"/>
                <a:gd name="T88" fmla="*/ 4264 w 1703471"/>
                <a:gd name="T89" fmla="*/ 22496 h 2021517"/>
                <a:gd name="T90" fmla="*/ 1050 w 1703471"/>
                <a:gd name="T91" fmla="*/ 18115 h 2021517"/>
                <a:gd name="T92" fmla="*/ 1 w 1703471"/>
                <a:gd name="T93" fmla="*/ 12275 h 2021517"/>
                <a:gd name="T94" fmla="*/ 1050 w 1703471"/>
                <a:gd name="T95" fmla="*/ 6436 h 2021517"/>
                <a:gd name="T96" fmla="*/ 4264 w 1703471"/>
                <a:gd name="T97" fmla="*/ 2053 h 2021517"/>
                <a:gd name="T98" fmla="*/ 9741 w 1703471"/>
                <a:gd name="T99" fmla="*/ 0 h 20215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03471" h="2021517">
                  <a:moveTo>
                    <a:pt x="903530" y="0"/>
                  </a:moveTo>
                  <a:lnTo>
                    <a:pt x="906057" y="0"/>
                  </a:lnTo>
                  <a:cubicBezTo>
                    <a:pt x="1084240" y="17918"/>
                    <a:pt x="1231480" y="72670"/>
                    <a:pt x="1347776" y="164255"/>
                  </a:cubicBezTo>
                  <a:cubicBezTo>
                    <a:pt x="1464072" y="255840"/>
                    <a:pt x="1550364" y="372667"/>
                    <a:pt x="1606652" y="514735"/>
                  </a:cubicBezTo>
                  <a:cubicBezTo>
                    <a:pt x="1662941" y="656802"/>
                    <a:pt x="1690165" y="812519"/>
                    <a:pt x="1688326" y="981885"/>
                  </a:cubicBezTo>
                  <a:cubicBezTo>
                    <a:pt x="1688323" y="1133069"/>
                    <a:pt x="1664354" y="1273053"/>
                    <a:pt x="1616419" y="1401836"/>
                  </a:cubicBezTo>
                  <a:cubicBezTo>
                    <a:pt x="1568484" y="1530619"/>
                    <a:pt x="1489012" y="1649779"/>
                    <a:pt x="1378005" y="1759315"/>
                  </a:cubicBezTo>
                  <a:cubicBezTo>
                    <a:pt x="1397137" y="1779298"/>
                    <a:pt x="1418792" y="1793601"/>
                    <a:pt x="1442970" y="1802225"/>
                  </a:cubicBezTo>
                  <a:cubicBezTo>
                    <a:pt x="1467147" y="1810849"/>
                    <a:pt x="1492586" y="1815056"/>
                    <a:pt x="1519287" y="1814846"/>
                  </a:cubicBezTo>
                  <a:cubicBezTo>
                    <a:pt x="1553136" y="1813689"/>
                    <a:pt x="1581308" y="1809062"/>
                    <a:pt x="1603804" y="1800963"/>
                  </a:cubicBezTo>
                  <a:cubicBezTo>
                    <a:pt x="1626300" y="1792865"/>
                    <a:pt x="1644381" y="1788238"/>
                    <a:pt x="1658046" y="1787081"/>
                  </a:cubicBezTo>
                  <a:cubicBezTo>
                    <a:pt x="1670976" y="1788028"/>
                    <a:pt x="1681701" y="1794334"/>
                    <a:pt x="1690219" y="1806001"/>
                  </a:cubicBezTo>
                  <a:cubicBezTo>
                    <a:pt x="1698737" y="1817668"/>
                    <a:pt x="1703155" y="1829012"/>
                    <a:pt x="1703471" y="1840034"/>
                  </a:cubicBezTo>
                  <a:cubicBezTo>
                    <a:pt x="1702734" y="1863751"/>
                    <a:pt x="1695374" y="1883694"/>
                    <a:pt x="1681389" y="1899864"/>
                  </a:cubicBezTo>
                  <a:cubicBezTo>
                    <a:pt x="1667404" y="1916034"/>
                    <a:pt x="1651214" y="1929699"/>
                    <a:pt x="1632817" y="1940860"/>
                  </a:cubicBezTo>
                  <a:cubicBezTo>
                    <a:pt x="1596498" y="1966273"/>
                    <a:pt x="1558760" y="1986015"/>
                    <a:pt x="1519602" y="2000086"/>
                  </a:cubicBezTo>
                  <a:cubicBezTo>
                    <a:pt x="1480445" y="2014158"/>
                    <a:pt x="1438292" y="2021299"/>
                    <a:pt x="1393143" y="2021509"/>
                  </a:cubicBezTo>
                  <a:cubicBezTo>
                    <a:pt x="1339794" y="2021825"/>
                    <a:pt x="1289441" y="2013002"/>
                    <a:pt x="1242084" y="1995039"/>
                  </a:cubicBezTo>
                  <a:cubicBezTo>
                    <a:pt x="1194728" y="1977076"/>
                    <a:pt x="1152574" y="1948077"/>
                    <a:pt x="1115624" y="1908041"/>
                  </a:cubicBezTo>
                  <a:cubicBezTo>
                    <a:pt x="1091449" y="1925777"/>
                    <a:pt x="1062844" y="1939420"/>
                    <a:pt x="1029813" y="1948971"/>
                  </a:cubicBezTo>
                  <a:cubicBezTo>
                    <a:pt x="996780" y="1958521"/>
                    <a:pt x="953002" y="1963349"/>
                    <a:pt x="898478" y="1963454"/>
                  </a:cubicBezTo>
                  <a:lnTo>
                    <a:pt x="898478" y="1814846"/>
                  </a:lnTo>
                  <a:cubicBezTo>
                    <a:pt x="913899" y="1807484"/>
                    <a:pt x="928530" y="1799491"/>
                    <a:pt x="942371" y="1790867"/>
                  </a:cubicBezTo>
                  <a:cubicBezTo>
                    <a:pt x="956213" y="1782243"/>
                    <a:pt x="967686" y="1771725"/>
                    <a:pt x="976791" y="1759315"/>
                  </a:cubicBezTo>
                  <a:cubicBezTo>
                    <a:pt x="961055" y="1737755"/>
                    <a:pt x="944529" y="1719034"/>
                    <a:pt x="927214" y="1703153"/>
                  </a:cubicBezTo>
                  <a:cubicBezTo>
                    <a:pt x="909899" y="1687272"/>
                    <a:pt x="887689" y="1674862"/>
                    <a:pt x="860584" y="1665923"/>
                  </a:cubicBezTo>
                  <a:cubicBezTo>
                    <a:pt x="837006" y="1665871"/>
                    <a:pt x="816586" y="1662188"/>
                    <a:pt x="799323" y="1654873"/>
                  </a:cubicBezTo>
                  <a:cubicBezTo>
                    <a:pt x="782060" y="1647557"/>
                    <a:pt x="773008" y="1629347"/>
                    <a:pt x="772166" y="1600240"/>
                  </a:cubicBezTo>
                  <a:cubicBezTo>
                    <a:pt x="774166" y="1569289"/>
                    <a:pt x="788481" y="1547954"/>
                    <a:pt x="815112" y="1536235"/>
                  </a:cubicBezTo>
                  <a:cubicBezTo>
                    <a:pt x="841743" y="1524516"/>
                    <a:pt x="868689" y="1518945"/>
                    <a:pt x="895952" y="1519523"/>
                  </a:cubicBezTo>
                  <a:cubicBezTo>
                    <a:pt x="920109" y="1519313"/>
                    <a:pt x="943792" y="1521626"/>
                    <a:pt x="967002" y="1526461"/>
                  </a:cubicBezTo>
                  <a:cubicBezTo>
                    <a:pt x="990212" y="1531297"/>
                    <a:pt x="1012001" y="1539915"/>
                    <a:pt x="1032369" y="1552316"/>
                  </a:cubicBezTo>
                  <a:lnTo>
                    <a:pt x="1032369" y="328136"/>
                  </a:lnTo>
                  <a:cubicBezTo>
                    <a:pt x="1034421" y="295638"/>
                    <a:pt x="1027790" y="262825"/>
                    <a:pt x="1012475" y="229695"/>
                  </a:cubicBezTo>
                  <a:cubicBezTo>
                    <a:pt x="997159" y="196566"/>
                    <a:pt x="960845" y="168801"/>
                    <a:pt x="903530" y="146399"/>
                  </a:cubicBezTo>
                  <a:lnTo>
                    <a:pt x="903530" y="0"/>
                  </a:lnTo>
                  <a:close/>
                  <a:moveTo>
                    <a:pt x="784797" y="0"/>
                  </a:moveTo>
                  <a:lnTo>
                    <a:pt x="784797" y="146389"/>
                  </a:lnTo>
                  <a:cubicBezTo>
                    <a:pt x="727483" y="168787"/>
                    <a:pt x="691168" y="196547"/>
                    <a:pt x="675853" y="229671"/>
                  </a:cubicBezTo>
                  <a:cubicBezTo>
                    <a:pt x="660537" y="262794"/>
                    <a:pt x="653906" y="295603"/>
                    <a:pt x="655959" y="328095"/>
                  </a:cubicBezTo>
                  <a:lnTo>
                    <a:pt x="655959" y="1635373"/>
                  </a:lnTo>
                  <a:cubicBezTo>
                    <a:pt x="653906" y="1667865"/>
                    <a:pt x="660537" y="1700673"/>
                    <a:pt x="675853" y="1733797"/>
                  </a:cubicBezTo>
                  <a:cubicBezTo>
                    <a:pt x="691168" y="1766921"/>
                    <a:pt x="727483" y="1794681"/>
                    <a:pt x="784797" y="1817079"/>
                  </a:cubicBezTo>
                  <a:lnTo>
                    <a:pt x="784797" y="1963454"/>
                  </a:lnTo>
                  <a:cubicBezTo>
                    <a:pt x="606673" y="1945539"/>
                    <a:pt x="459588" y="1890796"/>
                    <a:pt x="343541" y="1799226"/>
                  </a:cubicBezTo>
                  <a:cubicBezTo>
                    <a:pt x="227494" y="1707656"/>
                    <a:pt x="141171" y="1590850"/>
                    <a:pt x="84572" y="1448806"/>
                  </a:cubicBezTo>
                  <a:cubicBezTo>
                    <a:pt x="27973" y="1306762"/>
                    <a:pt x="-217" y="1151071"/>
                    <a:pt x="2" y="981734"/>
                  </a:cubicBezTo>
                  <a:cubicBezTo>
                    <a:pt x="-217" y="812397"/>
                    <a:pt x="27973" y="656706"/>
                    <a:pt x="84572" y="514662"/>
                  </a:cubicBezTo>
                  <a:cubicBezTo>
                    <a:pt x="141171" y="372618"/>
                    <a:pt x="227494" y="255809"/>
                    <a:pt x="343541" y="164237"/>
                  </a:cubicBezTo>
                  <a:cubicBezTo>
                    <a:pt x="459588" y="72666"/>
                    <a:pt x="606673" y="17920"/>
                    <a:pt x="784797" y="0"/>
                  </a:cubicBezTo>
                  <a:close/>
                </a:path>
              </a:pathLst>
            </a:custGeom>
            <a:solidFill>
              <a:srgbClr val="00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20" name="文本框 11"/>
            <p:cNvSpPr/>
            <p:nvPr/>
          </p:nvSpPr>
          <p:spPr bwMode="auto">
            <a:xfrm>
              <a:off x="5646782" y="5582197"/>
              <a:ext cx="579711" cy="595885"/>
            </a:xfrm>
            <a:custGeom>
              <a:avLst/>
              <a:gdLst>
                <a:gd name="T0" fmla="*/ 256 w 1822245"/>
                <a:gd name="T1" fmla="*/ 523 h 1966499"/>
                <a:gd name="T2" fmla="*/ 297 w 1822245"/>
                <a:gd name="T3" fmla="*/ 597 h 1966499"/>
                <a:gd name="T4" fmla="*/ 282 w 1822245"/>
                <a:gd name="T5" fmla="*/ 619 h 1966499"/>
                <a:gd name="T6" fmla="*/ 277 w 1822245"/>
                <a:gd name="T7" fmla="*/ 643 h 1966499"/>
                <a:gd name="T8" fmla="*/ 279 w 1822245"/>
                <a:gd name="T9" fmla="*/ 667 h 1966499"/>
                <a:gd name="T10" fmla="*/ 287 w 1822245"/>
                <a:gd name="T11" fmla="*/ 687 h 1966499"/>
                <a:gd name="T12" fmla="*/ 433 w 1822245"/>
                <a:gd name="T13" fmla="*/ 962 h 1966499"/>
                <a:gd name="T14" fmla="*/ 475 w 1822245"/>
                <a:gd name="T15" fmla="*/ 1013 h 1966499"/>
                <a:gd name="T16" fmla="*/ 527 w 1822245"/>
                <a:gd name="T17" fmla="*/ 1017 h 1966499"/>
                <a:gd name="T18" fmla="*/ 571 w 1822245"/>
                <a:gd name="T19" fmla="*/ 1093 h 1966499"/>
                <a:gd name="T20" fmla="*/ 348 w 1822245"/>
                <a:gd name="T21" fmla="*/ 1158 h 1966499"/>
                <a:gd name="T22" fmla="*/ 165 w 1822245"/>
                <a:gd name="T23" fmla="*/ 1110 h 1966499"/>
                <a:gd name="T24" fmla="*/ 42 w 1822245"/>
                <a:gd name="T25" fmla="*/ 990 h 1966499"/>
                <a:gd name="T26" fmla="*/ 1 w 1822245"/>
                <a:gd name="T27" fmla="*/ 838 h 1966499"/>
                <a:gd name="T28" fmla="*/ 82 w 1822245"/>
                <a:gd name="T29" fmla="*/ 642 h 1966499"/>
                <a:gd name="T30" fmla="*/ 256 w 1822245"/>
                <a:gd name="T31" fmla="*/ 523 h 1966499"/>
                <a:gd name="T32" fmla="*/ 944 w 1822245"/>
                <a:gd name="T33" fmla="*/ 422 h 1966499"/>
                <a:gd name="T34" fmla="*/ 993 w 1822245"/>
                <a:gd name="T35" fmla="*/ 453 h 1966499"/>
                <a:gd name="T36" fmla="*/ 1005 w 1822245"/>
                <a:gd name="T37" fmla="*/ 514 h 1966499"/>
                <a:gd name="T38" fmla="*/ 977 w 1822245"/>
                <a:gd name="T39" fmla="*/ 634 h 1966499"/>
                <a:gd name="T40" fmla="*/ 907 w 1822245"/>
                <a:gd name="T41" fmla="*/ 734 h 1966499"/>
                <a:gd name="T42" fmla="*/ 865 w 1822245"/>
                <a:gd name="T43" fmla="*/ 657 h 1966499"/>
                <a:gd name="T44" fmla="*/ 883 w 1822245"/>
                <a:gd name="T45" fmla="*/ 620 h 1966499"/>
                <a:gd name="T46" fmla="*/ 889 w 1822245"/>
                <a:gd name="T47" fmla="*/ 579 h 1966499"/>
                <a:gd name="T48" fmla="*/ 872 w 1822245"/>
                <a:gd name="T49" fmla="*/ 516 h 1966499"/>
                <a:gd name="T50" fmla="*/ 855 w 1822245"/>
                <a:gd name="T51" fmla="*/ 476 h 1966499"/>
                <a:gd name="T52" fmla="*/ 889 w 1822245"/>
                <a:gd name="T53" fmla="*/ 435 h 1966499"/>
                <a:gd name="T54" fmla="*/ 944 w 1822245"/>
                <a:gd name="T55" fmla="*/ 422 h 1966499"/>
                <a:gd name="T56" fmla="*/ 681 w 1822245"/>
                <a:gd name="T57" fmla="*/ 15 h 1966499"/>
                <a:gd name="T58" fmla="*/ 796 w 1822245"/>
                <a:gd name="T59" fmla="*/ 82 h 1966499"/>
                <a:gd name="T60" fmla="*/ 842 w 1822245"/>
                <a:gd name="T61" fmla="*/ 211 h 1966499"/>
                <a:gd name="T62" fmla="*/ 811 w 1822245"/>
                <a:gd name="T63" fmla="*/ 323 h 1966499"/>
                <a:gd name="T64" fmla="*/ 732 w 1822245"/>
                <a:gd name="T65" fmla="*/ 405 h 1966499"/>
                <a:gd name="T66" fmla="*/ 693 w 1822245"/>
                <a:gd name="T67" fmla="*/ 331 h 1966499"/>
                <a:gd name="T68" fmla="*/ 738 w 1822245"/>
                <a:gd name="T69" fmla="*/ 281 h 1966499"/>
                <a:gd name="T70" fmla="*/ 754 w 1822245"/>
                <a:gd name="T71" fmla="*/ 216 h 1966499"/>
                <a:gd name="T72" fmla="*/ 734 w 1822245"/>
                <a:gd name="T73" fmla="*/ 149 h 1966499"/>
                <a:gd name="T74" fmla="*/ 681 w 1822245"/>
                <a:gd name="T75" fmla="*/ 106 h 1966499"/>
                <a:gd name="T76" fmla="*/ 681 w 1822245"/>
                <a:gd name="T77" fmla="*/ 15 h 1966499"/>
                <a:gd name="T78" fmla="*/ 562 w 1822245"/>
                <a:gd name="T79" fmla="*/ 0 h 1966499"/>
                <a:gd name="T80" fmla="*/ 615 w 1822245"/>
                <a:gd name="T81" fmla="*/ 5 h 1966499"/>
                <a:gd name="T82" fmla="*/ 615 w 1822245"/>
                <a:gd name="T83" fmla="*/ 106 h 1966499"/>
                <a:gd name="T84" fmla="*/ 577 w 1822245"/>
                <a:gd name="T85" fmla="*/ 133 h 1966499"/>
                <a:gd name="T86" fmla="*/ 564 w 1822245"/>
                <a:gd name="T87" fmla="*/ 178 h 1966499"/>
                <a:gd name="T88" fmla="*/ 573 w 1822245"/>
                <a:gd name="T89" fmla="*/ 227 h 1966499"/>
                <a:gd name="T90" fmla="*/ 593 w 1822245"/>
                <a:gd name="T91" fmla="*/ 272 h 1966499"/>
                <a:gd name="T92" fmla="*/ 965 w 1822245"/>
                <a:gd name="T93" fmla="*/ 975 h 1966499"/>
                <a:gd name="T94" fmla="*/ 991 w 1822245"/>
                <a:gd name="T95" fmla="*/ 1018 h 1966499"/>
                <a:gd name="T96" fmla="*/ 1030 w 1822245"/>
                <a:gd name="T97" fmla="*/ 1051 h 1966499"/>
                <a:gd name="T98" fmla="*/ 1051 w 1822245"/>
                <a:gd name="T99" fmla="*/ 1065 h 1966499"/>
                <a:gd name="T100" fmla="*/ 1057 w 1822245"/>
                <a:gd name="T101" fmla="*/ 1091 h 1966499"/>
                <a:gd name="T102" fmla="*/ 1035 w 1822245"/>
                <a:gd name="T103" fmla="*/ 1129 h 1966499"/>
                <a:gd name="T104" fmla="*/ 1007 w 1822245"/>
                <a:gd name="T105" fmla="*/ 1135 h 1966499"/>
                <a:gd name="T106" fmla="*/ 662 w 1822245"/>
                <a:gd name="T107" fmla="*/ 1135 h 1966499"/>
                <a:gd name="T108" fmla="*/ 305 w 1822245"/>
                <a:gd name="T109" fmla="*/ 485 h 1966499"/>
                <a:gd name="T110" fmla="*/ 266 w 1822245"/>
                <a:gd name="T111" fmla="*/ 384 h 1966499"/>
                <a:gd name="T112" fmla="*/ 252 w 1822245"/>
                <a:gd name="T113" fmla="*/ 277 h 1966499"/>
                <a:gd name="T114" fmla="*/ 299 w 1822245"/>
                <a:gd name="T115" fmla="*/ 131 h 1966499"/>
                <a:gd name="T116" fmla="*/ 414 w 1822245"/>
                <a:gd name="T117" fmla="*/ 35 h 1966499"/>
                <a:gd name="T118" fmla="*/ 562 w 1822245"/>
                <a:gd name="T119" fmla="*/ 0 h 19664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2245" h="1966499">
                  <a:moveTo>
                    <a:pt x="441567" y="888242"/>
                  </a:moveTo>
                  <a:lnTo>
                    <a:pt x="512230" y="1014412"/>
                  </a:lnTo>
                  <a:cubicBezTo>
                    <a:pt x="500814" y="1027607"/>
                    <a:pt x="492082" y="1039699"/>
                    <a:pt x="486032" y="1050686"/>
                  </a:cubicBezTo>
                  <a:cubicBezTo>
                    <a:pt x="479982" y="1061673"/>
                    <a:pt x="476931" y="1075657"/>
                    <a:pt x="476879" y="1092637"/>
                  </a:cubicBezTo>
                  <a:cubicBezTo>
                    <a:pt x="476668" y="1108464"/>
                    <a:pt x="477720" y="1121612"/>
                    <a:pt x="480035" y="1132080"/>
                  </a:cubicBezTo>
                  <a:cubicBezTo>
                    <a:pt x="482350" y="1142548"/>
                    <a:pt x="487189" y="1153806"/>
                    <a:pt x="494554" y="1165855"/>
                  </a:cubicBezTo>
                  <a:lnTo>
                    <a:pt x="747063" y="1633060"/>
                  </a:lnTo>
                  <a:cubicBezTo>
                    <a:pt x="773208" y="1683348"/>
                    <a:pt x="797302" y="1712177"/>
                    <a:pt x="819344" y="1719548"/>
                  </a:cubicBezTo>
                  <a:cubicBezTo>
                    <a:pt x="841386" y="1726918"/>
                    <a:pt x="871161" y="1729236"/>
                    <a:pt x="908669" y="1726502"/>
                  </a:cubicBezTo>
                  <a:lnTo>
                    <a:pt x="984421" y="1857583"/>
                  </a:lnTo>
                  <a:cubicBezTo>
                    <a:pt x="847724" y="1931367"/>
                    <a:pt x="719528" y="1967663"/>
                    <a:pt x="599835" y="1966471"/>
                  </a:cubicBezTo>
                  <a:cubicBezTo>
                    <a:pt x="480142" y="1965279"/>
                    <a:pt x="374855" y="1938024"/>
                    <a:pt x="283975" y="1884708"/>
                  </a:cubicBezTo>
                  <a:cubicBezTo>
                    <a:pt x="193094" y="1831392"/>
                    <a:pt x="122525" y="1763439"/>
                    <a:pt x="72266" y="1680849"/>
                  </a:cubicBezTo>
                  <a:cubicBezTo>
                    <a:pt x="22007" y="1598260"/>
                    <a:pt x="-2036" y="1512460"/>
                    <a:pt x="135" y="1423449"/>
                  </a:cubicBezTo>
                  <a:cubicBezTo>
                    <a:pt x="9068" y="1295550"/>
                    <a:pt x="56154" y="1184559"/>
                    <a:pt x="141393" y="1090477"/>
                  </a:cubicBezTo>
                  <a:cubicBezTo>
                    <a:pt x="226631" y="996394"/>
                    <a:pt x="326689" y="928982"/>
                    <a:pt x="441567" y="888242"/>
                  </a:cubicBezTo>
                  <a:close/>
                  <a:moveTo>
                    <a:pt x="1628043" y="716652"/>
                  </a:moveTo>
                  <a:cubicBezTo>
                    <a:pt x="1669835" y="718912"/>
                    <a:pt x="1697766" y="736471"/>
                    <a:pt x="1711837" y="769327"/>
                  </a:cubicBezTo>
                  <a:cubicBezTo>
                    <a:pt x="1725908" y="802184"/>
                    <a:pt x="1732419" y="836776"/>
                    <a:pt x="1731369" y="873102"/>
                  </a:cubicBezTo>
                  <a:cubicBezTo>
                    <a:pt x="1730476" y="950169"/>
                    <a:pt x="1714620" y="1018097"/>
                    <a:pt x="1683801" y="1076885"/>
                  </a:cubicBezTo>
                  <a:cubicBezTo>
                    <a:pt x="1652982" y="1135672"/>
                    <a:pt x="1612555" y="1192267"/>
                    <a:pt x="1562520" y="1246669"/>
                  </a:cubicBezTo>
                  <a:lnTo>
                    <a:pt x="1491735" y="1115348"/>
                  </a:lnTo>
                  <a:cubicBezTo>
                    <a:pt x="1504510" y="1095213"/>
                    <a:pt x="1514435" y="1074290"/>
                    <a:pt x="1521509" y="1052578"/>
                  </a:cubicBezTo>
                  <a:cubicBezTo>
                    <a:pt x="1528583" y="1030867"/>
                    <a:pt x="1532173" y="1008051"/>
                    <a:pt x="1532278" y="984131"/>
                  </a:cubicBezTo>
                  <a:cubicBezTo>
                    <a:pt x="1529850" y="937659"/>
                    <a:pt x="1520136" y="901911"/>
                    <a:pt x="1503138" y="876887"/>
                  </a:cubicBezTo>
                  <a:cubicBezTo>
                    <a:pt x="1486139" y="851863"/>
                    <a:pt x="1476425" y="828732"/>
                    <a:pt x="1473997" y="807494"/>
                  </a:cubicBezTo>
                  <a:cubicBezTo>
                    <a:pt x="1477265" y="776109"/>
                    <a:pt x="1496639" y="753083"/>
                    <a:pt x="1532119" y="738416"/>
                  </a:cubicBezTo>
                  <a:cubicBezTo>
                    <a:pt x="1567599" y="723749"/>
                    <a:pt x="1599573" y="716494"/>
                    <a:pt x="1628043" y="716652"/>
                  </a:cubicBezTo>
                  <a:close/>
                  <a:moveTo>
                    <a:pt x="1173803" y="25241"/>
                  </a:moveTo>
                  <a:cubicBezTo>
                    <a:pt x="1254924" y="38016"/>
                    <a:pt x="1321030" y="76183"/>
                    <a:pt x="1372122" y="139741"/>
                  </a:cubicBezTo>
                  <a:cubicBezTo>
                    <a:pt x="1423214" y="203299"/>
                    <a:pt x="1449571" y="276162"/>
                    <a:pt x="1451191" y="358330"/>
                  </a:cubicBezTo>
                  <a:cubicBezTo>
                    <a:pt x="1450249" y="425410"/>
                    <a:pt x="1432611" y="488705"/>
                    <a:pt x="1398278" y="548215"/>
                  </a:cubicBezTo>
                  <a:cubicBezTo>
                    <a:pt x="1363945" y="607725"/>
                    <a:pt x="1318568" y="654618"/>
                    <a:pt x="1262147" y="688894"/>
                  </a:cubicBezTo>
                  <a:lnTo>
                    <a:pt x="1193906" y="562724"/>
                  </a:lnTo>
                  <a:cubicBezTo>
                    <a:pt x="1227078" y="534810"/>
                    <a:pt x="1252985" y="506106"/>
                    <a:pt x="1271625" y="476614"/>
                  </a:cubicBezTo>
                  <a:cubicBezTo>
                    <a:pt x="1290265" y="447122"/>
                    <a:pt x="1299743" y="410217"/>
                    <a:pt x="1300059" y="365900"/>
                  </a:cubicBezTo>
                  <a:cubicBezTo>
                    <a:pt x="1299532" y="322792"/>
                    <a:pt x="1287948" y="285362"/>
                    <a:pt x="1265306" y="253609"/>
                  </a:cubicBezTo>
                  <a:cubicBezTo>
                    <a:pt x="1242664" y="221856"/>
                    <a:pt x="1212124" y="197043"/>
                    <a:pt x="1173686" y="179169"/>
                  </a:cubicBezTo>
                  <a:lnTo>
                    <a:pt x="1173803" y="25241"/>
                  </a:lnTo>
                  <a:close/>
                  <a:moveTo>
                    <a:pt x="969129" y="0"/>
                  </a:moveTo>
                  <a:lnTo>
                    <a:pt x="1059952" y="7572"/>
                  </a:lnTo>
                  <a:lnTo>
                    <a:pt x="1059952" y="179169"/>
                  </a:lnTo>
                  <a:cubicBezTo>
                    <a:pt x="1031990" y="188421"/>
                    <a:pt x="1010336" y="203982"/>
                    <a:pt x="994988" y="225852"/>
                  </a:cubicBezTo>
                  <a:cubicBezTo>
                    <a:pt x="979641" y="247721"/>
                    <a:pt x="971862" y="273375"/>
                    <a:pt x="971652" y="302815"/>
                  </a:cubicBezTo>
                  <a:cubicBezTo>
                    <a:pt x="972177" y="331834"/>
                    <a:pt x="977433" y="359591"/>
                    <a:pt x="987420" y="386087"/>
                  </a:cubicBezTo>
                  <a:cubicBezTo>
                    <a:pt x="997406" y="412583"/>
                    <a:pt x="1008969" y="437817"/>
                    <a:pt x="1022109" y="461789"/>
                  </a:cubicBezTo>
                  <a:lnTo>
                    <a:pt x="1663325" y="1655510"/>
                  </a:lnTo>
                  <a:cubicBezTo>
                    <a:pt x="1677551" y="1683276"/>
                    <a:pt x="1692570" y="1707886"/>
                    <a:pt x="1708380" y="1729341"/>
                  </a:cubicBezTo>
                  <a:cubicBezTo>
                    <a:pt x="1724191" y="1750796"/>
                    <a:pt x="1746157" y="1769096"/>
                    <a:pt x="1774279" y="1784241"/>
                  </a:cubicBezTo>
                  <a:cubicBezTo>
                    <a:pt x="1791737" y="1792286"/>
                    <a:pt x="1804148" y="1800805"/>
                    <a:pt x="1811510" y="1809798"/>
                  </a:cubicBezTo>
                  <a:cubicBezTo>
                    <a:pt x="1818872" y="1818790"/>
                    <a:pt x="1822448" y="1832988"/>
                    <a:pt x="1822237" y="1852392"/>
                  </a:cubicBezTo>
                  <a:cubicBezTo>
                    <a:pt x="1819450" y="1887572"/>
                    <a:pt x="1806724" y="1909343"/>
                    <a:pt x="1784060" y="1917704"/>
                  </a:cubicBezTo>
                  <a:cubicBezTo>
                    <a:pt x="1761395" y="1926065"/>
                    <a:pt x="1745514" y="1929536"/>
                    <a:pt x="1736417" y="1928116"/>
                  </a:cubicBezTo>
                  <a:lnTo>
                    <a:pt x="1140830" y="1928116"/>
                  </a:lnTo>
                  <a:lnTo>
                    <a:pt x="525107" y="822634"/>
                  </a:lnTo>
                  <a:cubicBezTo>
                    <a:pt x="495936" y="771010"/>
                    <a:pt x="473546" y="714023"/>
                    <a:pt x="457936" y="651674"/>
                  </a:cubicBezTo>
                  <a:cubicBezTo>
                    <a:pt x="442326" y="589325"/>
                    <a:pt x="434442" y="528554"/>
                    <a:pt x="434284" y="469359"/>
                  </a:cubicBezTo>
                  <a:cubicBezTo>
                    <a:pt x="436028" y="375386"/>
                    <a:pt x="462814" y="293328"/>
                    <a:pt x="514642" y="223186"/>
                  </a:cubicBezTo>
                  <a:cubicBezTo>
                    <a:pt x="566469" y="153044"/>
                    <a:pt x="632873" y="98462"/>
                    <a:pt x="713854" y="59442"/>
                  </a:cubicBezTo>
                  <a:cubicBezTo>
                    <a:pt x="794834" y="20421"/>
                    <a:pt x="879926" y="608"/>
                    <a:pt x="969129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21" name="文本框 12"/>
            <p:cNvSpPr/>
            <p:nvPr/>
          </p:nvSpPr>
          <p:spPr bwMode="auto">
            <a:xfrm>
              <a:off x="6537598" y="5423048"/>
              <a:ext cx="835794" cy="855359"/>
            </a:xfrm>
            <a:custGeom>
              <a:avLst/>
              <a:gdLst>
                <a:gd name="T0" fmla="*/ 7043 w 1753951"/>
                <a:gd name="T1" fmla="*/ 4382 h 1888184"/>
                <a:gd name="T2" fmla="*/ 7137 w 1753951"/>
                <a:gd name="T3" fmla="*/ 4382 h 1888184"/>
                <a:gd name="T4" fmla="*/ 7945 w 1753951"/>
                <a:gd name="T5" fmla="*/ 7918 h 1888184"/>
                <a:gd name="T6" fmla="*/ 5015 w 1753951"/>
                <a:gd name="T7" fmla="*/ 18618 h 1888184"/>
                <a:gd name="T8" fmla="*/ 4929 w 1753951"/>
                <a:gd name="T9" fmla="*/ 20613 h 1888184"/>
                <a:gd name="T10" fmla="*/ 6013 w 1753951"/>
                <a:gd name="T11" fmla="*/ 21529 h 1888184"/>
                <a:gd name="T12" fmla="*/ 6667 w 1753951"/>
                <a:gd name="T13" fmla="*/ 21892 h 1888184"/>
                <a:gd name="T14" fmla="*/ 6948 w 1753951"/>
                <a:gd name="T15" fmla="*/ 22561 h 1888184"/>
                <a:gd name="T16" fmla="*/ 6371 w 1753951"/>
                <a:gd name="T17" fmla="*/ 23313 h 1888184"/>
                <a:gd name="T18" fmla="*/ 5327 w 1753951"/>
                <a:gd name="T19" fmla="*/ 23406 h 1888184"/>
                <a:gd name="T20" fmla="*/ 1744 w 1753951"/>
                <a:gd name="T21" fmla="*/ 23406 h 1888184"/>
                <a:gd name="T22" fmla="*/ 638 w 1753951"/>
                <a:gd name="T23" fmla="*/ 23278 h 1888184"/>
                <a:gd name="T24" fmla="*/ 0 w 1753951"/>
                <a:gd name="T25" fmla="*/ 22468 h 1888184"/>
                <a:gd name="T26" fmla="*/ 350 w 1753951"/>
                <a:gd name="T27" fmla="*/ 21783 h 1888184"/>
                <a:gd name="T28" fmla="*/ 1215 w 1753951"/>
                <a:gd name="T29" fmla="*/ 21403 h 1888184"/>
                <a:gd name="T30" fmla="*/ 2282 w 1753951"/>
                <a:gd name="T31" fmla="*/ 20464 h 1888184"/>
                <a:gd name="T32" fmla="*/ 3304 w 1753951"/>
                <a:gd name="T33" fmla="*/ 18117 h 1888184"/>
                <a:gd name="T34" fmla="*/ 7043 w 1753951"/>
                <a:gd name="T35" fmla="*/ 4382 h 1888184"/>
                <a:gd name="T36" fmla="*/ 8226 w 1753951"/>
                <a:gd name="T37" fmla="*/ 0 h 1888184"/>
                <a:gd name="T38" fmla="*/ 15114 w 1753951"/>
                <a:gd name="T39" fmla="*/ 0 h 1888184"/>
                <a:gd name="T40" fmla="*/ 19791 w 1753951"/>
                <a:gd name="T41" fmla="*/ 19776 h 1888184"/>
                <a:gd name="T42" fmla="*/ 20079 w 1753951"/>
                <a:gd name="T43" fmla="*/ 20887 h 1888184"/>
                <a:gd name="T44" fmla="*/ 20882 w 1753951"/>
                <a:gd name="T45" fmla="*/ 21622 h 1888184"/>
                <a:gd name="T46" fmla="*/ 21435 w 1753951"/>
                <a:gd name="T47" fmla="*/ 21967 h 1888184"/>
                <a:gd name="T48" fmla="*/ 21661 w 1753951"/>
                <a:gd name="T49" fmla="*/ 22593 h 1888184"/>
                <a:gd name="T50" fmla="*/ 21026 w 1753951"/>
                <a:gd name="T51" fmla="*/ 23317 h 1888184"/>
                <a:gd name="T52" fmla="*/ 19947 w 1753951"/>
                <a:gd name="T53" fmla="*/ 23406 h 1888184"/>
                <a:gd name="T54" fmla="*/ 12185 w 1753951"/>
                <a:gd name="T55" fmla="*/ 23406 h 1888184"/>
                <a:gd name="T56" fmla="*/ 11187 w 1753951"/>
                <a:gd name="T57" fmla="*/ 23274 h 1888184"/>
                <a:gd name="T58" fmla="*/ 10657 w 1753951"/>
                <a:gd name="T59" fmla="*/ 22530 h 1888184"/>
                <a:gd name="T60" fmla="*/ 10801 w 1753951"/>
                <a:gd name="T61" fmla="*/ 21986 h 1888184"/>
                <a:gd name="T62" fmla="*/ 11250 w 1753951"/>
                <a:gd name="T63" fmla="*/ 21653 h 1888184"/>
                <a:gd name="T64" fmla="*/ 11986 w 1753951"/>
                <a:gd name="T65" fmla="*/ 20981 h 1888184"/>
                <a:gd name="T66" fmla="*/ 11904 w 1753951"/>
                <a:gd name="T67" fmla="*/ 19745 h 1888184"/>
                <a:gd name="T68" fmla="*/ 11281 w 1753951"/>
                <a:gd name="T69" fmla="*/ 17335 h 1888184"/>
                <a:gd name="T70" fmla="*/ 6730 w 1753951"/>
                <a:gd name="T71" fmla="*/ 17335 h 1888184"/>
                <a:gd name="T72" fmla="*/ 7166 w 1753951"/>
                <a:gd name="T73" fmla="*/ 15523 h 1888184"/>
                <a:gd name="T74" fmla="*/ 10969 w 1753951"/>
                <a:gd name="T75" fmla="*/ 15523 h 1888184"/>
                <a:gd name="T76" fmla="*/ 7820 w 1753951"/>
                <a:gd name="T77" fmla="*/ 1690 h 1888184"/>
                <a:gd name="T78" fmla="*/ 8226 w 1753951"/>
                <a:gd name="T79" fmla="*/ 0 h 188818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753951" h="1888184">
                  <a:moveTo>
                    <a:pt x="570348" y="353377"/>
                  </a:moveTo>
                  <a:lnTo>
                    <a:pt x="577919" y="353377"/>
                  </a:lnTo>
                  <a:lnTo>
                    <a:pt x="643336" y="638604"/>
                  </a:lnTo>
                  <a:lnTo>
                    <a:pt x="406069" y="1501539"/>
                  </a:lnTo>
                  <a:cubicBezTo>
                    <a:pt x="386410" y="1576316"/>
                    <a:pt x="384099" y="1629954"/>
                    <a:pt x="399135" y="1662452"/>
                  </a:cubicBezTo>
                  <a:cubicBezTo>
                    <a:pt x="414171" y="1694950"/>
                    <a:pt x="443406" y="1719560"/>
                    <a:pt x="486841" y="1736283"/>
                  </a:cubicBezTo>
                  <a:cubicBezTo>
                    <a:pt x="507665" y="1744328"/>
                    <a:pt x="525334" y="1754109"/>
                    <a:pt x="539847" y="1765625"/>
                  </a:cubicBezTo>
                  <a:cubicBezTo>
                    <a:pt x="554361" y="1777142"/>
                    <a:pt x="561933" y="1795126"/>
                    <a:pt x="562564" y="1819579"/>
                  </a:cubicBezTo>
                  <a:cubicBezTo>
                    <a:pt x="560251" y="1853339"/>
                    <a:pt x="544685" y="1873532"/>
                    <a:pt x="515868" y="1880158"/>
                  </a:cubicBezTo>
                  <a:cubicBezTo>
                    <a:pt x="487051" y="1886783"/>
                    <a:pt x="458865" y="1889307"/>
                    <a:pt x="431310" y="1887730"/>
                  </a:cubicBezTo>
                  <a:lnTo>
                    <a:pt x="141237" y="1887730"/>
                  </a:lnTo>
                  <a:cubicBezTo>
                    <a:pt x="113284" y="1889150"/>
                    <a:pt x="83439" y="1885679"/>
                    <a:pt x="51703" y="1877318"/>
                  </a:cubicBezTo>
                  <a:cubicBezTo>
                    <a:pt x="19967" y="1868957"/>
                    <a:pt x="2732" y="1847186"/>
                    <a:pt x="0" y="1812006"/>
                  </a:cubicBezTo>
                  <a:cubicBezTo>
                    <a:pt x="631" y="1783662"/>
                    <a:pt x="10088" y="1765257"/>
                    <a:pt x="28373" y="1756791"/>
                  </a:cubicBezTo>
                  <a:cubicBezTo>
                    <a:pt x="46659" y="1748325"/>
                    <a:pt x="69988" y="1738123"/>
                    <a:pt x="98361" y="1726186"/>
                  </a:cubicBezTo>
                  <a:cubicBezTo>
                    <a:pt x="125575" y="1714196"/>
                    <a:pt x="154376" y="1688955"/>
                    <a:pt x="184764" y="1650462"/>
                  </a:cubicBezTo>
                  <a:cubicBezTo>
                    <a:pt x="215151" y="1611969"/>
                    <a:pt x="242733" y="1548866"/>
                    <a:pt x="267508" y="1461153"/>
                  </a:cubicBezTo>
                  <a:lnTo>
                    <a:pt x="570348" y="353377"/>
                  </a:lnTo>
                  <a:close/>
                  <a:moveTo>
                    <a:pt x="666053" y="0"/>
                  </a:moveTo>
                  <a:lnTo>
                    <a:pt x="1223885" y="0"/>
                  </a:lnTo>
                  <a:lnTo>
                    <a:pt x="1602504" y="1594931"/>
                  </a:lnTo>
                  <a:cubicBezTo>
                    <a:pt x="1608393" y="1630164"/>
                    <a:pt x="1616176" y="1660033"/>
                    <a:pt x="1625852" y="1684538"/>
                  </a:cubicBezTo>
                  <a:cubicBezTo>
                    <a:pt x="1635528" y="1709043"/>
                    <a:pt x="1657193" y="1728815"/>
                    <a:pt x="1690848" y="1743855"/>
                  </a:cubicBezTo>
                  <a:cubicBezTo>
                    <a:pt x="1708938" y="1750901"/>
                    <a:pt x="1723872" y="1760156"/>
                    <a:pt x="1735651" y="1771620"/>
                  </a:cubicBezTo>
                  <a:cubicBezTo>
                    <a:pt x="1747431" y="1783084"/>
                    <a:pt x="1753531" y="1799911"/>
                    <a:pt x="1753951" y="1822103"/>
                  </a:cubicBezTo>
                  <a:cubicBezTo>
                    <a:pt x="1751164" y="1854653"/>
                    <a:pt x="1734021" y="1874110"/>
                    <a:pt x="1702522" y="1880473"/>
                  </a:cubicBezTo>
                  <a:cubicBezTo>
                    <a:pt x="1671023" y="1886836"/>
                    <a:pt x="1641891" y="1889255"/>
                    <a:pt x="1615124" y="1887730"/>
                  </a:cubicBezTo>
                  <a:lnTo>
                    <a:pt x="986617" y="1887730"/>
                  </a:lnTo>
                  <a:cubicBezTo>
                    <a:pt x="959378" y="1888887"/>
                    <a:pt x="932454" y="1885311"/>
                    <a:pt x="905845" y="1877002"/>
                  </a:cubicBezTo>
                  <a:cubicBezTo>
                    <a:pt x="879237" y="1868694"/>
                    <a:pt x="864933" y="1848711"/>
                    <a:pt x="862935" y="1817054"/>
                  </a:cubicBezTo>
                  <a:cubicBezTo>
                    <a:pt x="862883" y="1797545"/>
                    <a:pt x="866774" y="1782926"/>
                    <a:pt x="874609" y="1773198"/>
                  </a:cubicBezTo>
                  <a:cubicBezTo>
                    <a:pt x="882445" y="1763469"/>
                    <a:pt x="894539" y="1754530"/>
                    <a:pt x="910894" y="1746379"/>
                  </a:cubicBezTo>
                  <a:cubicBezTo>
                    <a:pt x="943234" y="1729552"/>
                    <a:pt x="963111" y="1711462"/>
                    <a:pt x="970526" y="1692110"/>
                  </a:cubicBezTo>
                  <a:cubicBezTo>
                    <a:pt x="977941" y="1672759"/>
                    <a:pt x="975732" y="1639524"/>
                    <a:pt x="963900" y="1592407"/>
                  </a:cubicBezTo>
                  <a:lnTo>
                    <a:pt x="913418" y="1398050"/>
                  </a:lnTo>
                  <a:lnTo>
                    <a:pt x="544895" y="1398050"/>
                  </a:lnTo>
                  <a:lnTo>
                    <a:pt x="580233" y="1251966"/>
                  </a:lnTo>
                  <a:lnTo>
                    <a:pt x="888176" y="1251966"/>
                  </a:lnTo>
                  <a:lnTo>
                    <a:pt x="633240" y="136303"/>
                  </a:lnTo>
                  <a:lnTo>
                    <a:pt x="66605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4828" name="文本框 18"/>
          <p:cNvSpPr txBox="1">
            <a:spLocks noChangeArrowheads="1"/>
          </p:cNvSpPr>
          <p:nvPr/>
        </p:nvSpPr>
        <p:spPr bwMode="auto">
          <a:xfrm flipH="1">
            <a:off x="1134873" y="1932260"/>
            <a:ext cx="27858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6000" dirty="0">
                <a:solidFill>
                  <a:srgbClr val="0033CC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THANK</a:t>
            </a:r>
            <a:r>
              <a:rPr lang="en-US" altLang="zh-CN" sz="6000" dirty="0">
                <a:solidFill>
                  <a:srgbClr val="964E72"/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rPr>
              <a:t>S</a:t>
            </a:r>
            <a:endParaRPr lang="zh-CN" altLang="en-US" sz="6000" dirty="0">
              <a:solidFill>
                <a:srgbClr val="964E72"/>
              </a:solidFill>
              <a:latin typeface="Impact" panose="020B0806030902050204" pitchFamily="34" charset="0"/>
              <a:ea typeface="Impact" panose="020B0806030902050204" pitchFamily="34" charset="0"/>
              <a:cs typeface="Impact" panose="020B0806030902050204" pitchFamily="34" charset="0"/>
            </a:endParaRPr>
          </a:p>
        </p:txBody>
      </p:sp>
      <p:cxnSp>
        <p:nvCxnSpPr>
          <p:cNvPr id="4" name="直线连接符 3"/>
          <p:cNvCxnSpPr/>
          <p:nvPr/>
        </p:nvCxnSpPr>
        <p:spPr>
          <a:xfrm>
            <a:off x="607891" y="3288414"/>
            <a:ext cx="3752193" cy="0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1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7331" y="1790181"/>
            <a:ext cx="723901" cy="6572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48" name="Group 2145"/>
          <p:cNvGrpSpPr/>
          <p:nvPr/>
        </p:nvGrpSpPr>
        <p:grpSpPr>
          <a:xfrm>
            <a:off x="5637610" y="1806754"/>
            <a:ext cx="2485055" cy="3370583"/>
            <a:chOff x="-1" y="-1"/>
            <a:chExt cx="2485054" cy="3370581"/>
          </a:xfrm>
        </p:grpSpPr>
        <p:sp>
          <p:nvSpPr>
            <p:cNvPr id="49" name="Shape 2139"/>
            <p:cNvSpPr/>
            <p:nvPr/>
          </p:nvSpPr>
          <p:spPr>
            <a:xfrm>
              <a:off x="158052" y="1584074"/>
              <a:ext cx="2327001" cy="1708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lnSpc>
                  <a:spcPct val="150000"/>
                </a:lnSpc>
                <a:defRPr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dirty="0"/>
                <a:t>政和科技股份有限公司</a:t>
              </a:r>
            </a:p>
            <a:p>
              <a:pPr>
                <a:lnSpc>
                  <a:spcPct val="150000"/>
                </a:lnSpc>
                <a:defRPr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zh-CN" altLang="en-US" dirty="0"/>
                <a:t>手机：</a:t>
              </a:r>
              <a:r>
                <a:rPr lang="en-US" altLang="zh-CN" dirty="0"/>
                <a:t>18668932326</a:t>
              </a:r>
              <a:endParaRPr lang="en-US" dirty="0"/>
            </a:p>
            <a:p>
              <a:pPr>
                <a:lnSpc>
                  <a:spcPct val="150000"/>
                </a:lnSpc>
                <a:defRPr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lang="en-US" altLang="zh-CN" dirty="0"/>
                <a:t>Q Q</a:t>
              </a:r>
              <a:r>
                <a:rPr dirty="0"/>
                <a:t>：</a:t>
              </a:r>
              <a:r>
                <a:rPr lang="en-US" dirty="0"/>
                <a:t>2652794976</a:t>
              </a:r>
              <a:endParaRPr dirty="0"/>
            </a:p>
            <a:p>
              <a:pPr>
                <a:lnSpc>
                  <a:spcPct val="150000"/>
                </a:lnSpc>
                <a:defRPr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dirty="0"/>
                <a:t>邮   箱：</a:t>
              </a:r>
              <a:r>
                <a:rPr lang="en-US" altLang="zh-CN" dirty="0"/>
                <a:t>wangwenji</a:t>
              </a:r>
              <a:r>
                <a:rPr dirty="0"/>
                <a:t>@</a:t>
              </a:r>
            </a:p>
            <a:p>
              <a:pPr>
                <a:lnSpc>
                  <a:spcPct val="150000"/>
                </a:lnSpc>
                <a:defRPr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r>
                <a:rPr dirty="0"/>
                <a:t>             zhenghe.cn</a:t>
              </a:r>
            </a:p>
          </p:txBody>
        </p:sp>
        <p:pic>
          <p:nvPicPr>
            <p:cNvPr id="50" name="image140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" y="-1"/>
              <a:ext cx="702676" cy="640904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51" name="Group 2143"/>
            <p:cNvGrpSpPr/>
            <p:nvPr/>
          </p:nvGrpSpPr>
          <p:grpSpPr>
            <a:xfrm>
              <a:off x="669375" y="45978"/>
              <a:ext cx="1786121" cy="598613"/>
              <a:chOff x="0" y="0"/>
              <a:chExt cx="1786120" cy="598612"/>
            </a:xfrm>
          </p:grpSpPr>
          <p:sp>
            <p:nvSpPr>
              <p:cNvPr id="53" name="Shape 2141"/>
              <p:cNvSpPr/>
              <p:nvPr/>
            </p:nvSpPr>
            <p:spPr>
              <a:xfrm>
                <a:off x="0" y="0"/>
                <a:ext cx="1786121" cy="4216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20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</a:lstStyle>
              <a:p>
                <a:r>
                  <a:t>联系我们</a:t>
                </a:r>
              </a:p>
            </p:txBody>
          </p:sp>
          <p:sp>
            <p:nvSpPr>
              <p:cNvPr id="54" name="Shape 2142"/>
              <p:cNvSpPr/>
              <p:nvPr/>
            </p:nvSpPr>
            <p:spPr>
              <a:xfrm>
                <a:off x="0" y="303972"/>
                <a:ext cx="1640628" cy="2946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sz="120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微软雅黑" panose="020B0503020204020204" charset="-122"/>
                  </a:defRPr>
                </a:lvl1pPr>
              </a:lstStyle>
              <a:p>
                <a:r>
                  <a:t>期待您的合作加盟</a:t>
                </a:r>
              </a:p>
            </p:txBody>
          </p:sp>
        </p:grpSp>
        <p:sp>
          <p:nvSpPr>
            <p:cNvPr id="52" name="Shape 2144"/>
            <p:cNvSpPr/>
            <p:nvPr/>
          </p:nvSpPr>
          <p:spPr>
            <a:xfrm>
              <a:off x="-1" y="789769"/>
              <a:ext cx="2327001" cy="2580811"/>
            </a:xfrm>
            <a:prstGeom prst="rect">
              <a:avLst/>
            </a:prstGeom>
            <a:noFill/>
            <a:ln w="25400" cap="flat">
              <a:solidFill>
                <a:srgbClr val="99FF66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  <a:endParaRPr/>
            </a:p>
          </p:txBody>
        </p:sp>
      </p:grpSp>
      <p:sp>
        <p:nvSpPr>
          <p:cNvPr id="55" name="Shape 2146"/>
          <p:cNvSpPr/>
          <p:nvPr/>
        </p:nvSpPr>
        <p:spPr>
          <a:xfrm>
            <a:off x="9171231" y="1844081"/>
            <a:ext cx="2176549" cy="421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>
              <a:defRPr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APP下载</a:t>
            </a:r>
          </a:p>
        </p:txBody>
      </p:sp>
      <p:sp>
        <p:nvSpPr>
          <p:cNvPr id="56" name="Shape 2147"/>
          <p:cNvSpPr/>
          <p:nvPr/>
        </p:nvSpPr>
        <p:spPr>
          <a:xfrm>
            <a:off x="9171231" y="2148052"/>
            <a:ext cx="1640629" cy="2946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更多功能等你发现</a:t>
            </a:r>
          </a:p>
        </p:txBody>
      </p:sp>
      <p:sp>
        <p:nvSpPr>
          <p:cNvPr id="60" name="Shape 2151"/>
          <p:cNvSpPr/>
          <p:nvPr/>
        </p:nvSpPr>
        <p:spPr>
          <a:xfrm>
            <a:off x="8786359" y="4444693"/>
            <a:ext cx="1675815" cy="5994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ctr">
              <a:lnSpc>
                <a:spcPct val="150000"/>
              </a:lnSpc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随时随地看资讯</a:t>
            </a:r>
          </a:p>
          <a:p>
            <a:pPr algn="ctr">
              <a:lnSpc>
                <a:spcPct val="150000"/>
              </a:lnSpc>
              <a:defRPr sz="1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随心随意建联系</a:t>
            </a:r>
          </a:p>
        </p:txBody>
      </p:sp>
      <p:sp>
        <p:nvSpPr>
          <p:cNvPr id="61" name="Shape 2152"/>
          <p:cNvSpPr/>
          <p:nvPr/>
        </p:nvSpPr>
        <p:spPr>
          <a:xfrm>
            <a:off x="8451275" y="2596274"/>
            <a:ext cx="2327001" cy="2580810"/>
          </a:xfrm>
          <a:prstGeom prst="rect">
            <a:avLst/>
          </a:prstGeom>
          <a:ln w="25400">
            <a:solidFill>
              <a:srgbClr val="80CAFF"/>
            </a:solidFill>
            <a:miter/>
          </a:ln>
        </p:spPr>
        <p:txBody>
          <a:bodyPr lIns="45719" rIns="45719" anchor="ctr"/>
          <a:lstStyle/>
          <a:p>
            <a:pPr algn="ctr">
              <a:defRPr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endParaRPr/>
          </a:p>
        </p:txBody>
      </p:sp>
      <p:sp>
        <p:nvSpPr>
          <p:cNvPr id="66" name="Shape 2157"/>
          <p:cNvSpPr/>
          <p:nvPr/>
        </p:nvSpPr>
        <p:spPr>
          <a:xfrm>
            <a:off x="5788727" y="2777409"/>
            <a:ext cx="1786121" cy="40011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0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zh-CN" altLang="en-US" dirty="0"/>
              <a:t>王汶吉</a:t>
            </a:r>
            <a:endParaRPr dirty="0"/>
          </a:p>
        </p:txBody>
      </p:sp>
      <p:sp>
        <p:nvSpPr>
          <p:cNvPr id="67" name="Shape 2158"/>
          <p:cNvSpPr/>
          <p:nvPr/>
        </p:nvSpPr>
        <p:spPr>
          <a:xfrm>
            <a:off x="5788725" y="3081382"/>
            <a:ext cx="1640629" cy="30777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140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dirty="0"/>
              <a:t>www.</a:t>
            </a:r>
            <a:r>
              <a:rPr lang="en-US" altLang="zh-CN" dirty="0"/>
              <a:t>ahcy.gov.</a:t>
            </a:r>
            <a:r>
              <a:rPr dirty="0"/>
              <a:t>.cn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359" y="2767093"/>
            <a:ext cx="1677600" cy="16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0510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右 1">
            <a:extLst>
              <a:ext uri="{FF2B5EF4-FFF2-40B4-BE49-F238E27FC236}">
                <a16:creationId xmlns:a16="http://schemas.microsoft.com/office/drawing/2014/main" id="{2D15785D-13DC-4212-8773-45FD0DF6F645}"/>
              </a:ext>
            </a:extLst>
          </p:cNvPr>
          <p:cNvSpPr/>
          <p:nvPr/>
        </p:nvSpPr>
        <p:spPr>
          <a:xfrm>
            <a:off x="10073" y="3307983"/>
            <a:ext cx="12171854" cy="580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Group 43">
            <a:extLst>
              <a:ext uri="{FF2B5EF4-FFF2-40B4-BE49-F238E27FC236}">
                <a16:creationId xmlns:a16="http://schemas.microsoft.com/office/drawing/2014/main" id="{9624BEE2-371B-4017-BC7F-5498ED0B14F8}"/>
              </a:ext>
            </a:extLst>
          </p:cNvPr>
          <p:cNvGrpSpPr/>
          <p:nvPr/>
        </p:nvGrpSpPr>
        <p:grpSpPr>
          <a:xfrm>
            <a:off x="858836" y="4869160"/>
            <a:ext cx="2917973" cy="1440160"/>
            <a:chOff x="2465354" y="1766554"/>
            <a:chExt cx="2019300" cy="929883"/>
          </a:xfrm>
        </p:grpSpPr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BFF78243-F5B8-4569-A5AF-79995237451E}"/>
                </a:ext>
              </a:extLst>
            </p:cNvPr>
            <p:cNvSpPr txBox="1"/>
            <p:nvPr/>
          </p:nvSpPr>
          <p:spPr>
            <a:xfrm>
              <a:off x="2465354" y="1766554"/>
              <a:ext cx="2019300" cy="28579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创业者、创业企业实名认证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Text Placeholder 8">
              <a:extLst>
                <a:ext uri="{FF2B5EF4-FFF2-40B4-BE49-F238E27FC236}">
                  <a16:creationId xmlns:a16="http://schemas.microsoft.com/office/drawing/2014/main" id="{D4A72162-0030-448A-95A1-72DBDA146A2E}"/>
                </a:ext>
              </a:extLst>
            </p:cNvPr>
            <p:cNvSpPr txBox="1"/>
            <p:nvPr/>
          </p:nvSpPr>
          <p:spPr>
            <a:xfrm>
              <a:off x="2465354" y="2017588"/>
              <a:ext cx="2019300" cy="67884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00000"/>
                </a:lnSpc>
                <a:spcBef>
                  <a:spcPct val="20000"/>
                </a:spcBef>
                <a:buFont typeface="Arial" panose="020B0604020202020204"/>
                <a:buNone/>
                <a:defRPr sz="1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通过打通公安、工商、教育及中国移动、支付宝等数据接口，实现用户身份信息的真实核验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FB108C1F-B7ED-4A9F-8876-101100EE2C01}"/>
              </a:ext>
            </a:extLst>
          </p:cNvPr>
          <p:cNvCxnSpPr>
            <a:cxnSpLocks/>
            <a:stCxn id="38" idx="0"/>
          </p:cNvCxnSpPr>
          <p:nvPr/>
        </p:nvCxnSpPr>
        <p:spPr>
          <a:xfrm>
            <a:off x="2341512" y="2586757"/>
            <a:ext cx="10073" cy="47979"/>
          </a:xfrm>
          <a:prstGeom prst="line">
            <a:avLst/>
          </a:prstGeom>
          <a:ln>
            <a:solidFill>
              <a:srgbClr val="41445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7FD028F-A7DC-466C-8B45-AB60A2D9CB9F}"/>
              </a:ext>
            </a:extLst>
          </p:cNvPr>
          <p:cNvGrpSpPr/>
          <p:nvPr/>
        </p:nvGrpSpPr>
        <p:grpSpPr>
          <a:xfrm>
            <a:off x="1345293" y="2586757"/>
            <a:ext cx="1992435" cy="1992435"/>
            <a:chOff x="2714799" y="2648622"/>
            <a:chExt cx="1891378" cy="1891378"/>
          </a:xfrm>
          <a:solidFill>
            <a:srgbClr val="005DA2"/>
          </a:solidFill>
        </p:grpSpPr>
        <p:sp>
          <p:nvSpPr>
            <p:cNvPr id="38" name="Oval 8">
              <a:extLst>
                <a:ext uri="{FF2B5EF4-FFF2-40B4-BE49-F238E27FC236}">
                  <a16:creationId xmlns:a16="http://schemas.microsoft.com/office/drawing/2014/main" id="{AE40C833-0D55-43BB-ADFE-D132C85EEA53}"/>
                </a:ext>
              </a:extLst>
            </p:cNvPr>
            <p:cNvSpPr/>
            <p:nvPr/>
          </p:nvSpPr>
          <p:spPr>
            <a:xfrm>
              <a:off x="2714799" y="2648622"/>
              <a:ext cx="1891378" cy="1891378"/>
            </a:xfrm>
            <a:prstGeom prst="ellipse">
              <a:avLst/>
            </a:prstGeom>
            <a:solidFill>
              <a:schemeClr val="accent1"/>
            </a:solidFill>
            <a:ln w="666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 Placeholder 2">
              <a:extLst>
                <a:ext uri="{FF2B5EF4-FFF2-40B4-BE49-F238E27FC236}">
                  <a16:creationId xmlns:a16="http://schemas.microsoft.com/office/drawing/2014/main" id="{7FAD9086-7729-4B80-8CA0-26A000E51DB3}"/>
                </a:ext>
              </a:extLst>
            </p:cNvPr>
            <p:cNvSpPr txBox="1"/>
            <p:nvPr/>
          </p:nvSpPr>
          <p:spPr>
            <a:xfrm>
              <a:off x="3042684" y="3306372"/>
              <a:ext cx="1224136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认证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F5C9424-3821-43D4-B52D-1F9805F579A5}"/>
              </a:ext>
            </a:extLst>
          </p:cNvPr>
          <p:cNvGrpSpPr/>
          <p:nvPr/>
        </p:nvGrpSpPr>
        <p:grpSpPr>
          <a:xfrm>
            <a:off x="3702135" y="2586757"/>
            <a:ext cx="1992435" cy="1992435"/>
            <a:chOff x="4290947" y="2648622"/>
            <a:chExt cx="1891378" cy="1891378"/>
          </a:xfrm>
          <a:solidFill>
            <a:srgbClr val="FFC400"/>
          </a:solidFill>
        </p:grpSpPr>
        <p:sp>
          <p:nvSpPr>
            <p:cNvPr id="41" name="Oval 9">
              <a:extLst>
                <a:ext uri="{FF2B5EF4-FFF2-40B4-BE49-F238E27FC236}">
                  <a16:creationId xmlns:a16="http://schemas.microsoft.com/office/drawing/2014/main" id="{D260C988-8E2C-4867-A66B-2BC670945935}"/>
                </a:ext>
              </a:extLst>
            </p:cNvPr>
            <p:cNvSpPr/>
            <p:nvPr/>
          </p:nvSpPr>
          <p:spPr>
            <a:xfrm>
              <a:off x="4290947" y="2648622"/>
              <a:ext cx="1891378" cy="18913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66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 Placeholder 2">
              <a:extLst>
                <a:ext uri="{FF2B5EF4-FFF2-40B4-BE49-F238E27FC236}">
                  <a16:creationId xmlns:a16="http://schemas.microsoft.com/office/drawing/2014/main" id="{31B7842F-0E26-40A5-B06E-0012D0F4F674}"/>
                </a:ext>
              </a:extLst>
            </p:cNvPr>
            <p:cNvSpPr txBox="1"/>
            <p:nvPr/>
          </p:nvSpPr>
          <p:spPr>
            <a:xfrm>
              <a:off x="4621705" y="3307506"/>
              <a:ext cx="1224136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领券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011C0857-2068-478B-B4D4-72104CC03DC9}"/>
              </a:ext>
            </a:extLst>
          </p:cNvPr>
          <p:cNvGrpSpPr/>
          <p:nvPr/>
        </p:nvGrpSpPr>
        <p:grpSpPr>
          <a:xfrm>
            <a:off x="6058976" y="2586757"/>
            <a:ext cx="1992435" cy="1992435"/>
            <a:chOff x="5867096" y="2648622"/>
            <a:chExt cx="1891378" cy="1891378"/>
          </a:xfrm>
          <a:solidFill>
            <a:srgbClr val="005DA2"/>
          </a:solidFill>
        </p:grpSpPr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6A3C29EC-032D-4F1C-9940-3929D3DF027C}"/>
                </a:ext>
              </a:extLst>
            </p:cNvPr>
            <p:cNvSpPr/>
            <p:nvPr/>
          </p:nvSpPr>
          <p:spPr>
            <a:xfrm>
              <a:off x="5867096" y="2648622"/>
              <a:ext cx="1891378" cy="1891378"/>
            </a:xfrm>
            <a:prstGeom prst="ellipse">
              <a:avLst/>
            </a:prstGeom>
            <a:solidFill>
              <a:schemeClr val="accent1"/>
            </a:solidFill>
            <a:ln w="666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Text Placeholder 2">
              <a:extLst>
                <a:ext uri="{FF2B5EF4-FFF2-40B4-BE49-F238E27FC236}">
                  <a16:creationId xmlns:a16="http://schemas.microsoft.com/office/drawing/2014/main" id="{A009D6CF-CE59-45D6-8BD0-0F4FEA6DB7EE}"/>
                </a:ext>
              </a:extLst>
            </p:cNvPr>
            <p:cNvSpPr txBox="1"/>
            <p:nvPr/>
          </p:nvSpPr>
          <p:spPr>
            <a:xfrm>
              <a:off x="6205250" y="3317278"/>
              <a:ext cx="1224136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支付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9027E29D-501B-4156-81B4-47A0F5B6B0E0}"/>
              </a:ext>
            </a:extLst>
          </p:cNvPr>
          <p:cNvGrpSpPr/>
          <p:nvPr/>
        </p:nvGrpSpPr>
        <p:grpSpPr>
          <a:xfrm>
            <a:off x="8415817" y="2586757"/>
            <a:ext cx="1992435" cy="1992435"/>
            <a:chOff x="7520165" y="2648622"/>
            <a:chExt cx="1891378" cy="1891378"/>
          </a:xfrm>
          <a:solidFill>
            <a:srgbClr val="FFC400"/>
          </a:solidFill>
        </p:grpSpPr>
        <p:sp>
          <p:nvSpPr>
            <p:cNvPr id="47" name="Oval 11">
              <a:extLst>
                <a:ext uri="{FF2B5EF4-FFF2-40B4-BE49-F238E27FC236}">
                  <a16:creationId xmlns:a16="http://schemas.microsoft.com/office/drawing/2014/main" id="{421C754D-7C0D-4563-9E65-3400121529B6}"/>
                </a:ext>
              </a:extLst>
            </p:cNvPr>
            <p:cNvSpPr/>
            <p:nvPr/>
          </p:nvSpPr>
          <p:spPr>
            <a:xfrm>
              <a:off x="7520165" y="2648622"/>
              <a:ext cx="1891378" cy="1891378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666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 Placeholder 2">
              <a:extLst>
                <a:ext uri="{FF2B5EF4-FFF2-40B4-BE49-F238E27FC236}">
                  <a16:creationId xmlns:a16="http://schemas.microsoft.com/office/drawing/2014/main" id="{4C9EA89F-4260-4693-92A9-E2AD6F19B8D0}"/>
                </a:ext>
              </a:extLst>
            </p:cNvPr>
            <p:cNvSpPr txBox="1"/>
            <p:nvPr/>
          </p:nvSpPr>
          <p:spPr>
            <a:xfrm>
              <a:off x="7853080" y="3311491"/>
              <a:ext cx="1224136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评价</a:t>
              </a:r>
              <a:endPara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Group 43">
            <a:extLst>
              <a:ext uri="{FF2B5EF4-FFF2-40B4-BE49-F238E27FC236}">
                <a16:creationId xmlns:a16="http://schemas.microsoft.com/office/drawing/2014/main" id="{B44B3C52-CADC-482A-8067-9FF55A5E643D}"/>
              </a:ext>
            </a:extLst>
          </p:cNvPr>
          <p:cNvGrpSpPr/>
          <p:nvPr/>
        </p:nvGrpSpPr>
        <p:grpSpPr>
          <a:xfrm>
            <a:off x="3322498" y="1161928"/>
            <a:ext cx="2917973" cy="1440160"/>
            <a:chOff x="2465354" y="1766554"/>
            <a:chExt cx="2019300" cy="929883"/>
          </a:xfrm>
        </p:grpSpPr>
        <p:sp>
          <p:nvSpPr>
            <p:cNvPr id="51" name="Text Placeholder 2">
              <a:extLst>
                <a:ext uri="{FF2B5EF4-FFF2-40B4-BE49-F238E27FC236}">
                  <a16:creationId xmlns:a16="http://schemas.microsoft.com/office/drawing/2014/main" id="{5CC29D0D-5ADA-456D-B08D-3971673F8536}"/>
                </a:ext>
              </a:extLst>
            </p:cNvPr>
            <p:cNvSpPr txBox="1"/>
            <p:nvPr/>
          </p:nvSpPr>
          <p:spPr>
            <a:xfrm>
              <a:off x="2465354" y="1766554"/>
              <a:ext cx="2019300" cy="28579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符合条件的用户申请创业券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2" name="Text Placeholder 8">
              <a:extLst>
                <a:ext uri="{FF2B5EF4-FFF2-40B4-BE49-F238E27FC236}">
                  <a16:creationId xmlns:a16="http://schemas.microsoft.com/office/drawing/2014/main" id="{47A71988-9BD1-4E86-8FE5-3F92486B4014}"/>
                </a:ext>
              </a:extLst>
            </p:cNvPr>
            <p:cNvSpPr txBox="1"/>
            <p:nvPr/>
          </p:nvSpPr>
          <p:spPr>
            <a:xfrm>
              <a:off x="2465354" y="2017588"/>
              <a:ext cx="2019300" cy="67884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00000"/>
                </a:lnSpc>
                <a:spcBef>
                  <a:spcPct val="20000"/>
                </a:spcBef>
                <a:buFont typeface="Arial" panose="020B0604020202020204"/>
                <a:buNone/>
                <a:defRPr sz="1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创业券按季度发放，符合申领条件的用户可按照当季需要申领一定额度的创业券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3" name="Group 43">
            <a:extLst>
              <a:ext uri="{FF2B5EF4-FFF2-40B4-BE49-F238E27FC236}">
                <a16:creationId xmlns:a16="http://schemas.microsoft.com/office/drawing/2014/main" id="{8F9A4A32-9F9F-4EB4-BFA0-70AB46739CDD}"/>
              </a:ext>
            </a:extLst>
          </p:cNvPr>
          <p:cNvGrpSpPr/>
          <p:nvPr/>
        </p:nvGrpSpPr>
        <p:grpSpPr>
          <a:xfrm>
            <a:off x="5596207" y="4869160"/>
            <a:ext cx="2917973" cy="1440160"/>
            <a:chOff x="2465354" y="1766554"/>
            <a:chExt cx="2019300" cy="929883"/>
          </a:xfrm>
        </p:grpSpPr>
        <p:sp>
          <p:nvSpPr>
            <p:cNvPr id="54" name="Text Placeholder 2">
              <a:extLst>
                <a:ext uri="{FF2B5EF4-FFF2-40B4-BE49-F238E27FC236}">
                  <a16:creationId xmlns:a16="http://schemas.microsoft.com/office/drawing/2014/main" id="{E05B47FB-746C-4D9E-A13E-1A1295F64F79}"/>
                </a:ext>
              </a:extLst>
            </p:cNvPr>
            <p:cNvSpPr txBox="1"/>
            <p:nvPr/>
          </p:nvSpPr>
          <p:spPr>
            <a:xfrm>
              <a:off x="2465354" y="1766554"/>
              <a:ext cx="2019300" cy="28579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使用创业券购买补贴服务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5" name="Text Placeholder 8">
              <a:extLst>
                <a:ext uri="{FF2B5EF4-FFF2-40B4-BE49-F238E27FC236}">
                  <a16:creationId xmlns:a16="http://schemas.microsoft.com/office/drawing/2014/main" id="{951A1D82-8217-4340-9E86-CC59EF560477}"/>
                </a:ext>
              </a:extLst>
            </p:cNvPr>
            <p:cNvSpPr txBox="1"/>
            <p:nvPr/>
          </p:nvSpPr>
          <p:spPr>
            <a:xfrm>
              <a:off x="2465354" y="2017588"/>
              <a:ext cx="2019300" cy="67884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00000"/>
                </a:lnSpc>
                <a:spcBef>
                  <a:spcPct val="20000"/>
                </a:spcBef>
                <a:buFont typeface="Arial" panose="020B0604020202020204"/>
                <a:buNone/>
                <a:defRPr sz="1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用户在购买测评、培训、代理服务等时，对纳入创业券购买的服务可以使用创业券支付，实现创业补贴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6" name="Group 43">
            <a:extLst>
              <a:ext uri="{FF2B5EF4-FFF2-40B4-BE49-F238E27FC236}">
                <a16:creationId xmlns:a16="http://schemas.microsoft.com/office/drawing/2014/main" id="{CCDBDB1E-F965-452B-AA0F-439BA1C94510}"/>
              </a:ext>
            </a:extLst>
          </p:cNvPr>
          <p:cNvGrpSpPr/>
          <p:nvPr/>
        </p:nvGrpSpPr>
        <p:grpSpPr>
          <a:xfrm>
            <a:off x="7952305" y="1124744"/>
            <a:ext cx="3065466" cy="1440160"/>
            <a:chOff x="2465354" y="1766554"/>
            <a:chExt cx="2121368" cy="929883"/>
          </a:xfrm>
        </p:grpSpPr>
        <p:sp>
          <p:nvSpPr>
            <p:cNvPr id="57" name="Text Placeholder 2">
              <a:extLst>
                <a:ext uri="{FF2B5EF4-FFF2-40B4-BE49-F238E27FC236}">
                  <a16:creationId xmlns:a16="http://schemas.microsoft.com/office/drawing/2014/main" id="{9B22B7C0-F1BF-47FD-8D04-95509C5D7D6E}"/>
                </a:ext>
              </a:extLst>
            </p:cNvPr>
            <p:cNvSpPr txBox="1"/>
            <p:nvPr/>
          </p:nvSpPr>
          <p:spPr>
            <a:xfrm>
              <a:off x="2465354" y="1766554"/>
              <a:ext cx="2121368" cy="28579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对云平台、服务机构评价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8" name="Text Placeholder 8">
              <a:extLst>
                <a:ext uri="{FF2B5EF4-FFF2-40B4-BE49-F238E27FC236}">
                  <a16:creationId xmlns:a16="http://schemas.microsoft.com/office/drawing/2014/main" id="{DA651E17-7330-42F1-A534-3CABBEE043DF}"/>
                </a:ext>
              </a:extLst>
            </p:cNvPr>
            <p:cNvSpPr txBox="1"/>
            <p:nvPr/>
          </p:nvSpPr>
          <p:spPr>
            <a:xfrm>
              <a:off x="2465354" y="2017588"/>
              <a:ext cx="2019300" cy="678849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00000"/>
                </a:lnSpc>
                <a:spcBef>
                  <a:spcPct val="20000"/>
                </a:spcBef>
                <a:buFont typeface="Arial" panose="020B0604020202020204"/>
                <a:buNone/>
                <a:defRPr sz="1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用户在享受完服务后在云平台对平台、服务商进行详细评价，利于平台优化，服务商分级。</a:t>
              </a:r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51811" y="146481"/>
            <a:ext cx="5788660" cy="398780"/>
            <a:chOff x="451811" y="131241"/>
            <a:chExt cx="5788660" cy="398780"/>
          </a:xfrm>
        </p:grpSpPr>
        <p:sp>
          <p:nvSpPr>
            <p:cNvPr id="34" name="矩形 8"/>
            <p:cNvSpPr/>
            <p:nvPr/>
          </p:nvSpPr>
          <p:spPr>
            <a:xfrm>
              <a:off x="451811" y="131241"/>
              <a:ext cx="5788660" cy="3987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sz="2000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流程</a:t>
              </a: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2004538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498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76" y="1266855"/>
            <a:ext cx="10340836" cy="50539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892A809-3B7E-4101-891E-2470CC100AE5}"/>
              </a:ext>
            </a:extLst>
          </p:cNvPr>
          <p:cNvSpPr txBox="1"/>
          <p:nvPr/>
        </p:nvSpPr>
        <p:spPr>
          <a:xfrm>
            <a:off x="2655554" y="774412"/>
            <a:ext cx="7143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安徽省创业服务云平台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www.ahcy.gov.cn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4F1D76F3-D5B1-4C8D-83FB-A4BDBD938CEC}"/>
              </a:ext>
            </a:extLst>
          </p:cNvPr>
          <p:cNvSpPr/>
          <p:nvPr/>
        </p:nvSpPr>
        <p:spPr>
          <a:xfrm>
            <a:off x="451811" y="146481"/>
            <a:ext cx="57886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电子创业券      </a:t>
            </a:r>
            <a:r>
              <a:rPr lang="zh-CN" altLang="en-US" sz="2000" b="1" dirty="0">
                <a:solidFill>
                  <a:srgbClr val="44E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平台登录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17E2E5D-0EA5-43BB-B6F6-B7B4A62EBE56}"/>
              </a:ext>
            </a:extLst>
          </p:cNvPr>
          <p:cNvCxnSpPr/>
          <p:nvPr/>
        </p:nvCxnSpPr>
        <p:spPr>
          <a:xfrm>
            <a:off x="2004538" y="168275"/>
            <a:ext cx="0" cy="273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336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D4F42AA-940A-4BEF-9614-AF78321332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845" y="762160"/>
            <a:ext cx="7403978" cy="3604888"/>
          </a:xfrm>
          <a:prstGeom prst="rect">
            <a:avLst/>
          </a:prstGeom>
        </p:spPr>
      </p:pic>
      <p:sp>
        <p:nvSpPr>
          <p:cNvPr id="30" name="矩形 8">
            <a:extLst>
              <a:ext uri="{FF2B5EF4-FFF2-40B4-BE49-F238E27FC236}">
                <a16:creationId xmlns:a16="http://schemas.microsoft.com/office/drawing/2014/main" id="{4FCC2623-68A4-4A95-9CAC-E8855E8F45A0}"/>
              </a:ext>
            </a:extLst>
          </p:cNvPr>
          <p:cNvSpPr/>
          <p:nvPr/>
        </p:nvSpPr>
        <p:spPr>
          <a:xfrm>
            <a:off x="286385" y="98425"/>
            <a:ext cx="57886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创业券流程      </a:t>
            </a:r>
            <a:r>
              <a:rPr lang="zh-CN" altLang="en-US" b="1" dirty="0">
                <a:solidFill>
                  <a:srgbClr val="44E2D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注册账号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F4D01B60-5BB5-40D7-B0FE-524D91107DFD}"/>
              </a:ext>
            </a:extLst>
          </p:cNvPr>
          <p:cNvCxnSpPr/>
          <p:nvPr/>
        </p:nvCxnSpPr>
        <p:spPr>
          <a:xfrm>
            <a:off x="1647190" y="153035"/>
            <a:ext cx="0" cy="2730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CA6838BD-1609-4074-B68D-CE6AEDAFEE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7" t="6677" b="5537"/>
          <a:stretch/>
        </p:blipFill>
        <p:spPr>
          <a:xfrm>
            <a:off x="1164009" y="1414974"/>
            <a:ext cx="6437090" cy="468086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02442C55-5B4B-4EB9-A3C2-C82353DEA1D3}"/>
              </a:ext>
            </a:extLst>
          </p:cNvPr>
          <p:cNvSpPr/>
          <p:nvPr/>
        </p:nvSpPr>
        <p:spPr>
          <a:xfrm>
            <a:off x="7990842" y="1566394"/>
            <a:ext cx="3948894" cy="38290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、用户点击左上角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按钮进行账号注册。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、注册账号为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手机号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，输入手机号，点击获取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手机验证码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，并填写手机验证码。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、设置登录密码（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6-10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位数字或字母）。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、勾选“同意用户注册协议”成功完成注册。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AB7825E-480B-48FE-9602-6284D77EAD39}"/>
              </a:ext>
            </a:extLst>
          </p:cNvPr>
          <p:cNvSpPr/>
          <p:nvPr/>
        </p:nvSpPr>
        <p:spPr>
          <a:xfrm>
            <a:off x="8225443" y="762160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注册账号</a:t>
            </a:r>
          </a:p>
        </p:txBody>
      </p: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CD85D1FD-12A6-446F-AE07-B6CF921AD4EF}"/>
              </a:ext>
            </a:extLst>
          </p:cNvPr>
          <p:cNvCxnSpPr>
            <a:cxnSpLocks/>
          </p:cNvCxnSpPr>
          <p:nvPr/>
        </p:nvCxnSpPr>
        <p:spPr>
          <a:xfrm>
            <a:off x="8225443" y="1379720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FBBBC168-022E-4B42-8768-E8C86C939FD2}"/>
              </a:ext>
            </a:extLst>
          </p:cNvPr>
          <p:cNvCxnSpPr/>
          <p:nvPr/>
        </p:nvCxnSpPr>
        <p:spPr>
          <a:xfrm>
            <a:off x="7795970" y="104314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53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用户登录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D5140FB1-B5C9-4744-AD7F-792A48CB8556}"/>
              </a:ext>
            </a:extLst>
          </p:cNvPr>
          <p:cNvSpPr/>
          <p:nvPr/>
        </p:nvSpPr>
        <p:spPr>
          <a:xfrm>
            <a:off x="7915891" y="1581387"/>
            <a:ext cx="4061249" cy="1751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、已注册用户点击页面左上角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按钮，去登录页面。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、用户填写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账号（手机号）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、密码，登录云平台。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56033E9-BC29-411B-8EDB-0E5271B948C3}"/>
              </a:ext>
            </a:extLst>
          </p:cNvPr>
          <p:cNvSpPr/>
          <p:nvPr/>
        </p:nvSpPr>
        <p:spPr>
          <a:xfrm>
            <a:off x="8150493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用户登录</a:t>
            </a: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615BEF28-1688-4F61-9193-60608160E56F}"/>
              </a:ext>
            </a:extLst>
          </p:cNvPr>
          <p:cNvCxnSpPr>
            <a:cxnSpLocks/>
          </p:cNvCxnSpPr>
          <p:nvPr/>
        </p:nvCxnSpPr>
        <p:spPr>
          <a:xfrm>
            <a:off x="8150493" y="13947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60A334FA-0B5C-4313-876D-2BA6A7188BF1}"/>
              </a:ext>
            </a:extLst>
          </p:cNvPr>
          <p:cNvCxnSpPr/>
          <p:nvPr/>
        </p:nvCxnSpPr>
        <p:spPr>
          <a:xfrm>
            <a:off x="7851969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6A017D49-2A3A-4455-90A6-C32D3FDD4E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8" y="992596"/>
            <a:ext cx="6330484" cy="312058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25ACBB-6D6D-485A-8B28-51972C8426A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385" y="2472316"/>
            <a:ext cx="7159040" cy="328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D61FE5C-B12B-4166-B505-6A8354C1374D}"/>
              </a:ext>
            </a:extLst>
          </p:cNvPr>
          <p:cNvSpPr/>
          <p:nvPr/>
        </p:nvSpPr>
        <p:spPr>
          <a:xfrm>
            <a:off x="-298321" y="2575611"/>
            <a:ext cx="7622600" cy="7439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注意：个人资料维护不是个人认证！！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账户设置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AF0E8241-0E0B-4ED0-B4EF-98F8D2819B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16" y="748981"/>
            <a:ext cx="6922158" cy="321765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30A5FAD-54E3-4F66-B537-168D6DCE1BEA}"/>
              </a:ext>
            </a:extLst>
          </p:cNvPr>
          <p:cNvSpPr/>
          <p:nvPr/>
        </p:nvSpPr>
        <p:spPr>
          <a:xfrm>
            <a:off x="7674965" y="1566397"/>
            <a:ext cx="4302176" cy="2992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、登录后点击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“会员中心”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进入个人页面。账户设置包括“个人资料维护”“密码管理”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、“个人资料维护”填写基本信息，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注意不是个人认证！！！</a:t>
            </a:r>
            <a:endParaRPr lang="en-US" alt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、“密码管理”可以填写“旧密码”进行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密码修改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558FFD-CA68-4C22-A48A-2D5B433C5DD1}"/>
              </a:ext>
            </a:extLst>
          </p:cNvPr>
          <p:cNvSpPr/>
          <p:nvPr/>
        </p:nvSpPr>
        <p:spPr>
          <a:xfrm>
            <a:off x="7674965" y="76216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账户设置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801D43A-6801-445D-87C5-22F7010A7BC7}"/>
              </a:ext>
            </a:extLst>
          </p:cNvPr>
          <p:cNvCxnSpPr>
            <a:cxnSpLocks/>
          </p:cNvCxnSpPr>
          <p:nvPr/>
        </p:nvCxnSpPr>
        <p:spPr>
          <a:xfrm>
            <a:off x="7674965" y="137972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95206117-487F-4D2A-8F3F-2C32C94EF1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16" y="1101263"/>
            <a:ext cx="6876249" cy="3050421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F765566-E63A-4F74-8B6B-32500A7EF66E}"/>
              </a:ext>
            </a:extLst>
          </p:cNvPr>
          <p:cNvCxnSpPr/>
          <p:nvPr/>
        </p:nvCxnSpPr>
        <p:spPr>
          <a:xfrm>
            <a:off x="7441756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46C59552-7330-4AD3-A8FA-791975862BD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07" y="1588459"/>
            <a:ext cx="6843301" cy="51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F5068D97-156B-4204-97D3-C5F3F6264222}"/>
              </a:ext>
            </a:extLst>
          </p:cNvPr>
          <p:cNvSpPr txBox="1"/>
          <p:nvPr/>
        </p:nvSpPr>
        <p:spPr>
          <a:xfrm flipH="1">
            <a:off x="214858" y="1898603"/>
            <a:ext cx="723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必须实名认证过才能申领创业金币！！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286385" y="98425"/>
            <a:ext cx="5788660" cy="368300"/>
            <a:chOff x="286385" y="98425"/>
            <a:chExt cx="5788660" cy="368300"/>
          </a:xfrm>
        </p:grpSpPr>
        <p:sp>
          <p:nvSpPr>
            <p:cNvPr id="18" name="矩形 8"/>
            <p:cNvSpPr/>
            <p:nvPr/>
          </p:nvSpPr>
          <p:spPr>
            <a:xfrm>
              <a:off x="286385" y="98425"/>
              <a:ext cx="5788660" cy="36830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电子创业券      </a:t>
              </a:r>
              <a:r>
                <a:rPr lang="zh-CN" altLang="en-US" b="1" dirty="0">
                  <a:solidFill>
                    <a:srgbClr val="44E2D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个人认证</a:t>
              </a: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647190" y="153035"/>
              <a:ext cx="0" cy="27305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A31F850C-7074-4909-84BE-1D6B576BEB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858" y="873902"/>
            <a:ext cx="6908881" cy="321895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47AE10C-E41B-408B-8A81-F656C2F4EBDB}"/>
              </a:ext>
            </a:extLst>
          </p:cNvPr>
          <p:cNvSpPr/>
          <p:nvPr/>
        </p:nvSpPr>
        <p:spPr>
          <a:xfrm>
            <a:off x="7674965" y="1533608"/>
            <a:ext cx="4302176" cy="35466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、登录后点击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“会员中心”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进入个人页面。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“认证中心”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包括“认证首页”“认证类型” 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 用户可以点击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“认证类型”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选择需要认证的身份。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、专家、服务商、创业个人、创业企业四类。点击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“创业个人”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下面的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“去认证”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按钮。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949FB99-C273-4BBE-9B28-FDBE5ED7E7B6}"/>
              </a:ext>
            </a:extLst>
          </p:cNvPr>
          <p:cNvSpPr/>
          <p:nvPr/>
        </p:nvSpPr>
        <p:spPr>
          <a:xfrm>
            <a:off x="7674965" y="777153"/>
            <a:ext cx="329903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2800" b="1" dirty="0">
                <a:solidFill>
                  <a:srgbClr val="013DB9"/>
                </a:solidFill>
                <a:latin typeface="Cambria" panose="02040503050406030204" pitchFamily="18" charset="0"/>
                <a:ea typeface="微软雅黑" panose="020B0503020204020204" pitchFamily="34" charset="-122"/>
              </a:rPr>
              <a:t>用户认证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6B14FF40-CEFA-45BF-89D5-F2DD42615CD5}"/>
              </a:ext>
            </a:extLst>
          </p:cNvPr>
          <p:cNvCxnSpPr>
            <a:cxnSpLocks/>
          </p:cNvCxnSpPr>
          <p:nvPr/>
        </p:nvCxnSpPr>
        <p:spPr>
          <a:xfrm>
            <a:off x="7674965" y="1394713"/>
            <a:ext cx="259745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6CF4AF25-FFEF-4B2E-B9D2-5A66518E7703}"/>
              </a:ext>
            </a:extLst>
          </p:cNvPr>
          <p:cNvCxnSpPr/>
          <p:nvPr/>
        </p:nvCxnSpPr>
        <p:spPr>
          <a:xfrm>
            <a:off x="7563485" y="1335375"/>
            <a:ext cx="0" cy="4458246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AF961658-6BA7-4791-AA3C-70B65B39CE4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858" y="2750824"/>
            <a:ext cx="7116106" cy="30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6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F0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F0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</TotalTime>
  <Words>1841</Words>
  <Application>Microsoft Office PowerPoint</Application>
  <PresentationFormat>宽屏</PresentationFormat>
  <Paragraphs>240</Paragraphs>
  <Slides>39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39</vt:i4>
      </vt:variant>
    </vt:vector>
  </HeadingPairs>
  <TitlesOfParts>
    <vt:vector size="54" baseType="lpstr">
      <vt:lpstr>Microsoft YaHei Light</vt:lpstr>
      <vt:lpstr>Roboto condensed</vt:lpstr>
      <vt:lpstr>黑体</vt:lpstr>
      <vt:lpstr>华文行楷</vt:lpstr>
      <vt:lpstr>楷体</vt:lpstr>
      <vt:lpstr>宋体</vt:lpstr>
      <vt:lpstr>微软雅黑</vt:lpstr>
      <vt:lpstr>Arial</vt:lpstr>
      <vt:lpstr>Calibri</vt:lpstr>
      <vt:lpstr>Calibri Light</vt:lpstr>
      <vt:lpstr>Cambria</vt:lpstr>
      <vt:lpstr>Impact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政和科技股份有限公司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贵州讲标专用禁止外传</dc:subject>
  <dc:creator>于龙</dc:creator>
  <cp:lastModifiedBy>Administrator</cp:lastModifiedBy>
  <cp:revision>1465</cp:revision>
  <dcterms:created xsi:type="dcterms:W3CDTF">2016-09-26T05:38:00Z</dcterms:created>
  <dcterms:modified xsi:type="dcterms:W3CDTF">2018-07-06T07:57:11Z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2052-10.1.0.6874</vt:lpwstr>
  </property>
</Properties>
</file>