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Lst>
  <p:notesMasterIdLst>
    <p:notesMasterId r:id="rId6"/>
  </p:notesMasterIdLst>
  <p:handoutMasterIdLst>
    <p:handoutMasterId r:id="rId23"/>
  </p:handoutMasterIdLst>
  <p:sldIdLst>
    <p:sldId id="1058" r:id="rId5"/>
    <p:sldId id="1122" r:id="rId7"/>
    <p:sldId id="1061" r:id="rId8"/>
    <p:sldId id="1075" r:id="rId9"/>
    <p:sldId id="1086" r:id="rId10"/>
    <p:sldId id="1087" r:id="rId11"/>
    <p:sldId id="1097" r:id="rId12"/>
    <p:sldId id="1098" r:id="rId13"/>
    <p:sldId id="1099" r:id="rId14"/>
    <p:sldId id="1101" r:id="rId15"/>
    <p:sldId id="1103" r:id="rId16"/>
    <p:sldId id="1106" r:id="rId17"/>
    <p:sldId id="1104" r:id="rId18"/>
    <p:sldId id="1107" r:id="rId19"/>
    <p:sldId id="1159" r:id="rId20"/>
    <p:sldId id="1158" r:id="rId21"/>
    <p:sldId id="1161" r:id="rId2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黎建雨" initials="黎"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B18"/>
    <a:srgbClr val="7F7F7F"/>
    <a:srgbClr val="2142CF"/>
    <a:srgbClr val="2B60B0"/>
    <a:srgbClr val="5B9BD5"/>
    <a:srgbClr val="013DB9"/>
    <a:srgbClr val="2F2793"/>
    <a:srgbClr val="1A4EA7"/>
    <a:srgbClr val="A5A5A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2" autoAdjust="0"/>
    <p:restoredTop sz="85343" autoAdjust="0"/>
  </p:normalViewPr>
  <p:slideViewPr>
    <p:cSldViewPr snapToGrid="0" snapToObjects="1">
      <p:cViewPr varScale="1">
        <p:scale>
          <a:sx n="61" d="100"/>
          <a:sy n="61" d="100"/>
        </p:scale>
        <p:origin x="1152" y="78"/>
      </p:cViewPr>
      <p:guideLst>
        <p:guide orient="horz" pos="2015"/>
        <p:guide pos="382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A029B-7B1E-4346-91C8-FEBB8A3EBA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448179-422B-45C4-B163-82E10E798CC9}"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p:cNvSpPr>
          <p:nvPr>
            <p:ph type="sldImg" idx="2"/>
          </p:nvPr>
        </p:nvSpPr>
        <p:spPr bwMode="auto">
          <a:xfrm>
            <a:off x="409575" y="754063"/>
            <a:ext cx="5854700" cy="32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sp>
      <p:sp>
        <p:nvSpPr>
          <p:cNvPr id="2051" name="Rectangle 3"/>
          <p:cNvSpPr>
            <a:spLocks noGrp="1" noChangeArrowheads="1"/>
          </p:cNvSpPr>
          <p:nvPr>
            <p:ph type="body" sz="quarter" idx="3"/>
          </p:nvPr>
        </p:nvSpPr>
        <p:spPr bwMode="auto">
          <a:xfrm>
            <a:off x="538163" y="4387850"/>
            <a:ext cx="5780087"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p>
            <a:pPr lvl="0"/>
            <a:r>
              <a:rPr lang="zh-CN" noProof="0"/>
              <a:t>单击此处编辑母版文本样式
第二级
第三级
第四级
第五级</a:t>
            </a:r>
            <a:endParaRPr lang="zh-CN" noProof="0"/>
          </a:p>
        </p:txBody>
      </p:sp>
      <p:sp>
        <p:nvSpPr>
          <p:cNvPr id="2052" name="Rectangle 4"/>
          <p:cNvSpPr>
            <a:spLocks noGrp="1" noChangeArrowheads="1"/>
          </p:cNvSpPr>
          <p:nvPr>
            <p:ph type="hdr" sz="quarter"/>
          </p:nvPr>
        </p:nvSpPr>
        <p:spPr bwMode="auto">
          <a:xfrm>
            <a:off x="0" y="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2053" name="Rectangle 5"/>
          <p:cNvSpPr>
            <a:spLocks noGrp="1" noChangeArrowheads="1"/>
          </p:cNvSpPr>
          <p:nvPr>
            <p:ph type="dt" idx="1"/>
          </p:nvPr>
        </p:nvSpPr>
        <p:spPr bwMode="auto">
          <a:xfrm>
            <a:off x="3884613" y="0"/>
            <a:ext cx="29733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endParaRPr lang="zh-CN" altLang="en-US"/>
          </a:p>
        </p:txBody>
      </p:sp>
      <p:sp>
        <p:nvSpPr>
          <p:cNvPr id="2054"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en-US"/>
          </a:p>
        </p:txBody>
      </p:sp>
      <p:sp>
        <p:nvSpPr>
          <p:cNvPr id="2055" name="Rectangle 7"/>
          <p:cNvSpPr>
            <a:spLocks noGrp="1" noChangeArrowheads="1"/>
          </p:cNvSpPr>
          <p:nvPr>
            <p:ph type="sldNum" sz="quarter" idx="5"/>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a:defRPr/>
            </a:pPr>
            <a:fld id="{7B6917EF-ACE6-437A-AC39-C04A558F4B56}" type="slidenum">
              <a:rPr lang="zh-CN" altLang="en-US"/>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742950" indent="-28575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1143000" indent="-228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600200" indent="-228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2057400" indent="-228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409575" y="754063"/>
            <a:ext cx="5854700" cy="3294062"/>
          </a:xfrm>
        </p:spPr>
      </p:sp>
      <p:sp>
        <p:nvSpPr>
          <p:cNvPr id="4099" name="备注占位符 2"/>
          <p:cNvSpPr>
            <a:spLocks noGrp="1"/>
          </p:cNvSpPr>
          <p:nvPr>
            <p:ph type="body" idx="1"/>
          </p:nvPr>
        </p:nvSpPr>
        <p:spPr>
          <a:noFill/>
          <a:extLst>
            <a:ext uri="{91240B29-F687-4F45-9708-019B960494DF}">
              <a14:hiddenLine xmlns:a14="http://schemas.microsoft.com/office/drawing/2010/main" w="1">
                <a:solidFill>
                  <a:schemeClr val="tx1">
                    <a:alpha val="0"/>
                  </a:schemeClr>
                </a:solidFill>
                <a:miter lim="800000"/>
                <a:headEnd/>
                <a:tailEnd/>
              </a14:hiddenLine>
            </a:ext>
          </a:extLst>
        </p:spPr>
        <p:txBody>
          <a:bodyPr/>
          <a:lstStyle/>
          <a:p>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整个云平台除了提供创业公共服务以外</a:t>
            </a:r>
            <a:endParaRPr lang="en-US" altLang="zh-CN" dirty="0"/>
          </a:p>
          <a:p>
            <a:r>
              <a:rPr lang="zh-CN" altLang="en-US" dirty="0"/>
              <a:t>通过创业券的发放，激发创业者使用云平台的积极性，降低创业者的创业成本</a:t>
            </a:r>
            <a:endParaRPr lang="en-US" altLang="zh-CN" dirty="0"/>
          </a:p>
          <a:p>
            <a:r>
              <a:rPr lang="en-US" altLang="zh-CN" dirty="0"/>
              <a:t>6</a:t>
            </a:r>
            <a:r>
              <a:rPr lang="zh-CN" altLang="en-US" dirty="0"/>
              <a:t>大流程</a:t>
            </a:r>
            <a:endParaRPr lang="en-US" altLang="zh-CN" dirty="0"/>
          </a:p>
          <a:p>
            <a:r>
              <a:rPr lang="zh-CN" altLang="en-US" dirty="0"/>
              <a:t>实现价值共赢</a:t>
            </a:r>
            <a:endParaRPr lang="zh-CN" altLang="en-US" dirty="0"/>
          </a:p>
        </p:txBody>
      </p:sp>
      <p:sp>
        <p:nvSpPr>
          <p:cNvPr id="4" name="灯片编号占位符 3"/>
          <p:cNvSpPr>
            <a:spLocks noGrp="1"/>
          </p:cNvSpPr>
          <p:nvPr>
            <p:ph type="sldNum" sz="quarter" idx="10"/>
          </p:nvPr>
        </p:nvSpPr>
        <p:spPr/>
        <p:txBody>
          <a:bodyPr/>
          <a:lstStyle/>
          <a:p>
            <a:fld id="{477BD540-5C2C-4B93-83EB-C18792C5896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整个云平台除了提供创业公共服务以外</a:t>
            </a:r>
            <a:endParaRPr lang="en-US" altLang="zh-CN" dirty="0"/>
          </a:p>
          <a:p>
            <a:r>
              <a:rPr lang="zh-CN" altLang="en-US" dirty="0"/>
              <a:t>通过创业券的发放，激发创业者使用云平台的积极性，降低创业者的创业成本</a:t>
            </a:r>
            <a:endParaRPr lang="en-US" altLang="zh-CN" dirty="0"/>
          </a:p>
          <a:p>
            <a:r>
              <a:rPr lang="en-US" altLang="zh-CN" dirty="0"/>
              <a:t>6</a:t>
            </a:r>
            <a:r>
              <a:rPr lang="zh-CN" altLang="en-US" dirty="0"/>
              <a:t>大流程</a:t>
            </a:r>
            <a:endParaRPr lang="en-US" altLang="zh-CN" dirty="0"/>
          </a:p>
          <a:p>
            <a:r>
              <a:rPr lang="zh-CN" altLang="en-US" dirty="0"/>
              <a:t>实现价值共赢</a:t>
            </a:r>
            <a:endParaRPr lang="zh-CN" altLang="en-US" dirty="0"/>
          </a:p>
        </p:txBody>
      </p:sp>
      <p:sp>
        <p:nvSpPr>
          <p:cNvPr id="4" name="灯片编号占位符 3"/>
          <p:cNvSpPr>
            <a:spLocks noGrp="1"/>
          </p:cNvSpPr>
          <p:nvPr>
            <p:ph type="sldNum" sz="quarter" idx="10"/>
          </p:nvPr>
        </p:nvSpPr>
        <p:spPr/>
        <p:txBody>
          <a:bodyPr/>
          <a:lstStyle/>
          <a:p>
            <a:fld id="{477BD540-5C2C-4B93-83EB-C18792C5896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整个云平台除了提供创业公共服务以外</a:t>
            </a:r>
            <a:endParaRPr lang="en-US" altLang="zh-CN" dirty="0"/>
          </a:p>
          <a:p>
            <a:r>
              <a:rPr lang="zh-CN" altLang="en-US" dirty="0"/>
              <a:t>通过创业券的发放，激发创业者使用云平台的积极性，降低创业者的创业成本</a:t>
            </a:r>
            <a:endParaRPr lang="en-US" altLang="zh-CN" dirty="0"/>
          </a:p>
          <a:p>
            <a:r>
              <a:rPr lang="en-US" altLang="zh-CN" dirty="0"/>
              <a:t>6</a:t>
            </a:r>
            <a:r>
              <a:rPr lang="zh-CN" altLang="en-US" dirty="0"/>
              <a:t>大流程</a:t>
            </a:r>
            <a:endParaRPr lang="en-US" altLang="zh-CN" dirty="0"/>
          </a:p>
          <a:p>
            <a:r>
              <a:rPr lang="zh-CN" altLang="en-US" dirty="0"/>
              <a:t>实现价值共赢</a:t>
            </a:r>
            <a:endParaRPr lang="zh-CN" altLang="en-US" dirty="0"/>
          </a:p>
        </p:txBody>
      </p:sp>
      <p:sp>
        <p:nvSpPr>
          <p:cNvPr id="4" name="灯片编号占位符 3"/>
          <p:cNvSpPr>
            <a:spLocks noGrp="1"/>
          </p:cNvSpPr>
          <p:nvPr>
            <p:ph type="sldNum" sz="quarter" idx="10"/>
          </p:nvPr>
        </p:nvSpPr>
        <p:spPr/>
        <p:txBody>
          <a:bodyPr/>
          <a:lstStyle/>
          <a:p>
            <a:fld id="{477BD540-5C2C-4B93-83EB-C18792C5896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整个云平台除了提供创业公共服务以外</a:t>
            </a:r>
            <a:endParaRPr lang="en-US" altLang="zh-CN" dirty="0"/>
          </a:p>
          <a:p>
            <a:r>
              <a:rPr lang="zh-CN" altLang="en-US" dirty="0"/>
              <a:t>通过创业券的发放，激发创业者使用云平台的积极性，降低创业者的创业成本</a:t>
            </a:r>
            <a:endParaRPr lang="en-US" altLang="zh-CN" dirty="0"/>
          </a:p>
          <a:p>
            <a:r>
              <a:rPr lang="en-US" altLang="zh-CN" dirty="0"/>
              <a:t>6</a:t>
            </a:r>
            <a:r>
              <a:rPr lang="zh-CN" altLang="en-US" dirty="0"/>
              <a:t>大流程</a:t>
            </a:r>
            <a:endParaRPr lang="en-US" altLang="zh-CN" dirty="0"/>
          </a:p>
          <a:p>
            <a:r>
              <a:rPr lang="zh-CN" altLang="en-US" dirty="0"/>
              <a:t>实现价值共赢</a:t>
            </a:r>
            <a:endParaRPr lang="zh-CN" altLang="en-US" dirty="0"/>
          </a:p>
        </p:txBody>
      </p:sp>
      <p:sp>
        <p:nvSpPr>
          <p:cNvPr id="4" name="灯片编号占位符 3"/>
          <p:cNvSpPr>
            <a:spLocks noGrp="1"/>
          </p:cNvSpPr>
          <p:nvPr>
            <p:ph type="sldNum" sz="quarter" idx="10"/>
          </p:nvPr>
        </p:nvSpPr>
        <p:spPr/>
        <p:txBody>
          <a:bodyPr/>
          <a:lstStyle/>
          <a:p>
            <a:fld id="{477BD540-5C2C-4B93-83EB-C18792C5896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09575" y="754063"/>
            <a:ext cx="5854700" cy="3294062"/>
          </a:xfrm>
        </p:spPr>
      </p:sp>
      <p:sp>
        <p:nvSpPr>
          <p:cNvPr id="6147" name="备注占位符 2"/>
          <p:cNvSpPr>
            <a:spLocks noGrp="1"/>
          </p:cNvSpPr>
          <p:nvPr>
            <p:ph type="body" idx="1"/>
          </p:nvPr>
        </p:nvSpPr>
        <p:spPr>
          <a:noFill/>
          <a:extLst>
            <a:ext uri="{91240B29-F687-4F45-9708-019B960494DF}">
              <a14:hiddenLine xmlns:a14="http://schemas.microsoft.com/office/drawing/2010/main" w="1">
                <a:solidFill>
                  <a:schemeClr val="tx1">
                    <a:alpha val="0"/>
                  </a:schemeClr>
                </a:solidFill>
                <a:miter lim="800000"/>
                <a:headEnd/>
                <a:tailEnd/>
              </a14:hiddenLine>
            </a:ext>
          </a:extLst>
        </p:spPr>
        <p:txBody>
          <a:bodyPr/>
          <a:lstStyle/>
          <a:p>
            <a:r>
              <a:rPr lang="zh-CN" altLang="en-US" dirty="0">
                <a:effectLst/>
                <a:latin typeface="+mn-lt"/>
                <a:ea typeface="+mn-ea"/>
                <a:sym typeface="+mn-ea"/>
              </a:rPr>
              <a:t>请允许我从</a:t>
            </a:r>
            <a:r>
              <a:rPr lang="zh-CN" altLang="zh-CN" dirty="0">
                <a:effectLst/>
                <a:latin typeface="+mn-lt"/>
                <a:ea typeface="+mn-ea"/>
                <a:sym typeface="+mn-ea"/>
              </a:rPr>
              <a:t>平台简介，状况，工作及计划三个方面给大家</a:t>
            </a:r>
            <a:r>
              <a:rPr lang="zh-CN" altLang="en-US" dirty="0">
                <a:effectLst/>
                <a:latin typeface="+mn-lt"/>
                <a:ea typeface="+mn-ea"/>
                <a:sym typeface="+mn-ea"/>
              </a:rPr>
              <a:t>汇报</a:t>
            </a:r>
            <a:r>
              <a:rPr lang="zh-CN" altLang="zh-CN" dirty="0">
                <a:effectLst/>
                <a:latin typeface="+mn-lt"/>
                <a:ea typeface="+mn-ea"/>
                <a:sym typeface="+mn-ea"/>
              </a:rPr>
              <a:t>。</a:t>
            </a:r>
            <a:endParaRPr lang="en-US" altLang="zh-CN" kern="1200" dirty="0">
              <a:solidFill>
                <a:schemeClr val="tx1"/>
              </a:solidFill>
              <a:effectLst/>
              <a:latin typeface="+mn-lt"/>
              <a:ea typeface="+mn-ea"/>
              <a:cs typeface="+mn-cs"/>
            </a:endParaRPr>
          </a:p>
          <a:p>
            <a:r>
              <a:rPr lang="zh-CN" altLang="en-US" dirty="0">
                <a:effectLst/>
                <a:latin typeface="+mn-lt"/>
                <a:ea typeface="+mn-ea"/>
                <a:sym typeface="+mn-ea"/>
              </a:rPr>
              <a:t>首先给各位简要汇报下我们平台的建设情况。</a:t>
            </a:r>
            <a:endParaRPr lang="zh-CN" altLang="en-US" dirty="0"/>
          </a:p>
          <a:p>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7BD540-5C2C-4B93-83EB-C18792C5896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整个云平台除了提供创业公共服务以外</a:t>
            </a:r>
            <a:endParaRPr lang="en-US" altLang="zh-CN" dirty="0"/>
          </a:p>
          <a:p>
            <a:r>
              <a:rPr lang="zh-CN" altLang="en-US" dirty="0"/>
              <a:t>通过创业券的发放，激发创业者使用云平台的积极性，降低创业者的创业成本</a:t>
            </a:r>
            <a:endParaRPr lang="en-US" altLang="zh-CN" dirty="0"/>
          </a:p>
          <a:p>
            <a:r>
              <a:rPr lang="en-US" altLang="zh-CN" dirty="0"/>
              <a:t>6</a:t>
            </a:r>
            <a:r>
              <a:rPr lang="zh-CN" altLang="en-US" dirty="0"/>
              <a:t>大流程</a:t>
            </a:r>
            <a:endParaRPr lang="en-US" altLang="zh-CN" dirty="0"/>
          </a:p>
          <a:p>
            <a:r>
              <a:rPr lang="zh-CN" altLang="en-US" dirty="0"/>
              <a:t>实现价值共赢</a:t>
            </a:r>
            <a:endParaRPr lang="zh-CN" altLang="en-US" dirty="0"/>
          </a:p>
        </p:txBody>
      </p:sp>
      <p:sp>
        <p:nvSpPr>
          <p:cNvPr id="4" name="灯片编号占位符 3"/>
          <p:cNvSpPr>
            <a:spLocks noGrp="1"/>
          </p:cNvSpPr>
          <p:nvPr>
            <p:ph type="sldNum" sz="quarter" idx="10"/>
          </p:nvPr>
        </p:nvSpPr>
        <p:spPr/>
        <p:txBody>
          <a:bodyPr/>
          <a:lstStyle/>
          <a:p>
            <a:fld id="{477BD540-5C2C-4B93-83EB-C18792C5896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整个云平台除了提供创业公共服务以外</a:t>
            </a:r>
            <a:endParaRPr lang="en-US" altLang="zh-CN" dirty="0"/>
          </a:p>
          <a:p>
            <a:r>
              <a:rPr lang="zh-CN" altLang="en-US" dirty="0"/>
              <a:t>通过创业券的发放，激发创业者使用云平台的积极性，降低创业者的创业成本</a:t>
            </a:r>
            <a:endParaRPr lang="en-US" altLang="zh-CN" dirty="0"/>
          </a:p>
          <a:p>
            <a:r>
              <a:rPr lang="en-US" altLang="zh-CN" dirty="0"/>
              <a:t>6</a:t>
            </a:r>
            <a:r>
              <a:rPr lang="zh-CN" altLang="en-US" dirty="0"/>
              <a:t>大流程</a:t>
            </a:r>
            <a:endParaRPr lang="en-US" altLang="zh-CN" dirty="0"/>
          </a:p>
          <a:p>
            <a:r>
              <a:rPr lang="zh-CN" altLang="en-US" dirty="0"/>
              <a:t>实现价值共赢</a:t>
            </a:r>
            <a:endParaRPr lang="zh-CN" altLang="en-US" dirty="0"/>
          </a:p>
        </p:txBody>
      </p:sp>
      <p:sp>
        <p:nvSpPr>
          <p:cNvPr id="4" name="灯片编号占位符 3"/>
          <p:cNvSpPr>
            <a:spLocks noGrp="1"/>
          </p:cNvSpPr>
          <p:nvPr>
            <p:ph type="sldNum" sz="quarter" idx="10"/>
          </p:nvPr>
        </p:nvSpPr>
        <p:spPr/>
        <p:txBody>
          <a:bodyPr/>
          <a:lstStyle/>
          <a:p>
            <a:fld id="{477BD540-5C2C-4B93-83EB-C18792C5896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整个云平台除了提供创业公共服务以外</a:t>
            </a:r>
            <a:endParaRPr lang="en-US" altLang="zh-CN" dirty="0"/>
          </a:p>
          <a:p>
            <a:r>
              <a:rPr lang="zh-CN" altLang="en-US" dirty="0"/>
              <a:t>通过创业券的发放，激发创业者使用云平台的积极性，降低创业者的创业成本</a:t>
            </a:r>
            <a:endParaRPr lang="en-US" altLang="zh-CN" dirty="0"/>
          </a:p>
          <a:p>
            <a:r>
              <a:rPr lang="en-US" altLang="zh-CN" dirty="0"/>
              <a:t>6</a:t>
            </a:r>
            <a:r>
              <a:rPr lang="zh-CN" altLang="en-US" dirty="0"/>
              <a:t>大流程</a:t>
            </a:r>
            <a:endParaRPr lang="en-US" altLang="zh-CN" dirty="0"/>
          </a:p>
          <a:p>
            <a:r>
              <a:rPr lang="zh-CN" altLang="en-US" dirty="0"/>
              <a:t>实现价值共赢</a:t>
            </a:r>
            <a:endParaRPr lang="zh-CN" altLang="en-US" dirty="0"/>
          </a:p>
        </p:txBody>
      </p:sp>
      <p:sp>
        <p:nvSpPr>
          <p:cNvPr id="4" name="灯片编号占位符 3"/>
          <p:cNvSpPr>
            <a:spLocks noGrp="1"/>
          </p:cNvSpPr>
          <p:nvPr>
            <p:ph type="sldNum" sz="quarter" idx="10"/>
          </p:nvPr>
        </p:nvSpPr>
        <p:spPr/>
        <p:txBody>
          <a:bodyPr/>
          <a:lstStyle/>
          <a:p>
            <a:fld id="{477BD540-5C2C-4B93-83EB-C18792C5896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整个云平台除了提供创业公共服务以外</a:t>
            </a:r>
            <a:endParaRPr lang="en-US" altLang="zh-CN" dirty="0"/>
          </a:p>
          <a:p>
            <a:r>
              <a:rPr lang="zh-CN" altLang="en-US" dirty="0"/>
              <a:t>通过创业券的发放，激发创业者使用云平台的积极性，降低创业者的创业成本</a:t>
            </a:r>
            <a:endParaRPr lang="en-US" altLang="zh-CN" dirty="0"/>
          </a:p>
          <a:p>
            <a:r>
              <a:rPr lang="en-US" altLang="zh-CN" dirty="0"/>
              <a:t>6</a:t>
            </a:r>
            <a:r>
              <a:rPr lang="zh-CN" altLang="en-US" dirty="0"/>
              <a:t>大流程</a:t>
            </a:r>
            <a:endParaRPr lang="en-US" altLang="zh-CN" dirty="0"/>
          </a:p>
          <a:p>
            <a:r>
              <a:rPr lang="zh-CN" altLang="en-US" dirty="0"/>
              <a:t>实现价值共赢</a:t>
            </a:r>
            <a:endParaRPr lang="zh-CN" altLang="en-US" dirty="0"/>
          </a:p>
        </p:txBody>
      </p:sp>
      <p:sp>
        <p:nvSpPr>
          <p:cNvPr id="4" name="灯片编号占位符 3"/>
          <p:cNvSpPr>
            <a:spLocks noGrp="1"/>
          </p:cNvSpPr>
          <p:nvPr>
            <p:ph type="sldNum" sz="quarter" idx="10"/>
          </p:nvPr>
        </p:nvSpPr>
        <p:spPr/>
        <p:txBody>
          <a:bodyPr/>
          <a:lstStyle/>
          <a:p>
            <a:fld id="{477BD540-5C2C-4B93-83EB-C18792C5896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整个云平台除了提供创业公共服务以外</a:t>
            </a:r>
            <a:endParaRPr lang="en-US" altLang="zh-CN" dirty="0"/>
          </a:p>
          <a:p>
            <a:r>
              <a:rPr lang="zh-CN" altLang="en-US" dirty="0"/>
              <a:t>通过创业券的发放，激发创业者使用云平台的积极性，降低创业者的创业成本</a:t>
            </a:r>
            <a:endParaRPr lang="en-US" altLang="zh-CN" dirty="0"/>
          </a:p>
          <a:p>
            <a:r>
              <a:rPr lang="en-US" altLang="zh-CN" dirty="0"/>
              <a:t>6</a:t>
            </a:r>
            <a:r>
              <a:rPr lang="zh-CN" altLang="en-US" dirty="0"/>
              <a:t>大流程</a:t>
            </a:r>
            <a:endParaRPr lang="en-US" altLang="zh-CN" dirty="0"/>
          </a:p>
          <a:p>
            <a:r>
              <a:rPr lang="zh-CN" altLang="en-US" dirty="0"/>
              <a:t>实现价值共赢</a:t>
            </a:r>
            <a:endParaRPr lang="zh-CN" altLang="en-US" dirty="0"/>
          </a:p>
        </p:txBody>
      </p:sp>
      <p:sp>
        <p:nvSpPr>
          <p:cNvPr id="4" name="灯片编号占位符 3"/>
          <p:cNvSpPr>
            <a:spLocks noGrp="1"/>
          </p:cNvSpPr>
          <p:nvPr>
            <p:ph type="sldNum" sz="quarter" idx="10"/>
          </p:nvPr>
        </p:nvSpPr>
        <p:spPr/>
        <p:txBody>
          <a:bodyPr/>
          <a:lstStyle/>
          <a:p>
            <a:fld id="{477BD540-5C2C-4B93-83EB-C18792C5896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3732D36-3B0D-49DD-9098-637CE9995BB8}" type="slidenum">
              <a:rPr lang="zh-CN" alt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C788D72-B935-4AB9-98EE-EA77A6EC63F5}" type="slidenum">
              <a:rPr lang="zh-CN" alt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3"/>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15940EC-8673-4DAE-8F10-84B8F8780495}" type="slidenum">
              <a:rPr lang="zh-CN" alt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63732D36-3B0D-49DD-9098-637CE9995BB8}" type="slidenum">
              <a:rPr lang="zh-CN" alt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0" y="6492875"/>
            <a:ext cx="1079500" cy="365125"/>
          </a:xfrm>
          <a:prstGeom prst="rect">
            <a:avLst/>
          </a:prstGeom>
        </p:spPr>
        <p:txBody>
          <a:bodyPr/>
          <a:lstStyle/>
          <a:p>
            <a:pPr>
              <a:defRPr/>
            </a:pPr>
            <a:fld id="{47626C8C-921F-4B00-83B1-FD98898AC3E3}" type="slidenum">
              <a:rPr lang="zh-CN" alt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8C4FCD79-3E3A-43DF-A9E8-4DECA86A2D65}" type="slidenum">
              <a:rPr lang="zh-CN" alt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C8F31E6F-DB9D-4FB0-A84E-AE4CAB1EEF0B}" type="slidenum">
              <a:rPr lang="zh-CN" alt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a:defRPr/>
            </a:pPr>
            <a:fld id="{C9D3DB30-9BB4-4832-888F-32B4D225650C}" type="slidenum">
              <a:rPr lang="zh-CN" alt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a:defRPr/>
            </a:pPr>
            <a:fld id="{37792E33-A149-4BC0-A479-09EA921858DA}" type="slidenum">
              <a:rPr lang="zh-CN" alt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矩形 5"/>
          <p:cNvSpPr/>
          <p:nvPr userDrawn="1"/>
        </p:nvSpPr>
        <p:spPr>
          <a:xfrm>
            <a:off x="-12065" y="-10160"/>
            <a:ext cx="12202795" cy="593090"/>
          </a:xfrm>
          <a:prstGeom prst="rect">
            <a:avLst/>
          </a:prstGeom>
          <a:solidFill>
            <a:srgbClr val="1A4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4552" y="-10160"/>
            <a:ext cx="814477" cy="582930"/>
          </a:xfrm>
          <a:prstGeom prst="rect">
            <a:avLst/>
          </a:prstGeom>
        </p:spPr>
      </p:pic>
      <p:sp>
        <p:nvSpPr>
          <p:cNvPr id="2" name="文本框 1"/>
          <p:cNvSpPr txBox="1"/>
          <p:nvPr userDrawn="1"/>
        </p:nvSpPr>
        <p:spPr>
          <a:xfrm>
            <a:off x="9700355" y="98647"/>
            <a:ext cx="249299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1800" b="1" dirty="0">
                <a:solidFill>
                  <a:schemeClr val="bg1"/>
                </a:solidFill>
                <a:latin typeface="华文行楷" panose="02010800040101010101" pitchFamily="2" charset="-122"/>
                <a:ea typeface="华文行楷" panose="02010800040101010101" pitchFamily="2" charset="-122"/>
              </a:rPr>
              <a:t>安徽省创业服务云平台</a:t>
            </a:r>
            <a:endParaRPr lang="zh-CN" altLang="en-US" sz="1800" b="1" dirty="0">
              <a:solidFill>
                <a:schemeClr val="bg1"/>
              </a:solidFill>
              <a:latin typeface="华文行楷" panose="02010800040101010101" pitchFamily="2" charset="-122"/>
              <a:ea typeface="华文行楷" panose="0201080004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6B2312D9-1C70-400E-98AD-92570DA4B61F}" type="slidenum">
              <a:rPr lang="zh-CN" alt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7626C8C-921F-4B00-83B1-FD98898AC3E3}" type="slidenum">
              <a:rPr lang="zh-CN" alt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74A65FBA-D912-4429-B751-613345F787E7}" type="slidenum">
              <a:rPr lang="zh-CN" alt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EC788D72-B935-4AB9-98EE-EA77A6EC63F5}" type="slidenum">
              <a:rPr lang="zh-CN" alt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615940EC-8673-4DAE-8F10-84B8F8780495}" type="slidenum">
              <a:rPr lang="zh-CN" alt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_标题和内容">
    <p:spTree>
      <p:nvGrpSpPr>
        <p:cNvPr id="1" name=""/>
        <p:cNvGrpSpPr/>
        <p:nvPr/>
      </p:nvGrpSpPr>
      <p:grpSpPr>
        <a:xfrm>
          <a:off x="0" y="0"/>
          <a:ext cx="0" cy="0"/>
          <a:chOff x="0" y="0"/>
          <a:chExt cx="0" cy="0"/>
        </a:xfrm>
      </p:grpSpPr>
      <p:sp>
        <p:nvSpPr>
          <p:cNvPr id="18" name="Shape 18"/>
          <p:cNvSpPr/>
          <p:nvPr/>
        </p:nvSpPr>
        <p:spPr>
          <a:xfrm>
            <a:off x="1562670" y="693489"/>
            <a:ext cx="10635681" cy="1"/>
          </a:xfrm>
          <a:prstGeom prst="line">
            <a:avLst/>
          </a:prstGeom>
          <a:ln w="25400">
            <a:solidFill>
              <a:srgbClr val="808080"/>
            </a:solidFill>
          </a:ln>
        </p:spPr>
        <p:txBody>
          <a:bodyPr lIns="45719" rIns="45719"/>
          <a:lstStyle/>
          <a:p/>
        </p:txBody>
      </p:sp>
      <p:pic>
        <p:nvPicPr>
          <p:cNvPr id="19" name="image1.png" descr="ls-logo"/>
          <p:cNvPicPr>
            <a:picLocks noChangeAspect="1"/>
          </p:cNvPicPr>
          <p:nvPr/>
        </p:nvPicPr>
        <p:blipFill>
          <a:blip r:embed="rId2"/>
          <a:stretch>
            <a:fillRect/>
          </a:stretch>
        </p:blipFill>
        <p:spPr>
          <a:xfrm>
            <a:off x="179704" y="257809"/>
            <a:ext cx="1276987" cy="504191"/>
          </a:xfrm>
          <a:prstGeom prst="rect">
            <a:avLst/>
          </a:prstGeom>
          <a:ln w="12700">
            <a:miter lim="400000"/>
            <a:headEnd/>
            <a:tailEnd/>
          </a:ln>
        </p:spPr>
      </p:pic>
      <p:sp>
        <p:nvSpPr>
          <p:cNvPr id="20" name="Shape 20"/>
          <p:cNvSpPr/>
          <p:nvPr/>
        </p:nvSpPr>
        <p:spPr>
          <a:xfrm>
            <a:off x="10044430" y="331470"/>
            <a:ext cx="2063116" cy="294641"/>
          </a:xfrm>
          <a:prstGeom prst="rect">
            <a:avLst/>
          </a:prstGeom>
          <a:ln w="12700">
            <a:miter lim="400000"/>
          </a:ln>
        </p:spPr>
        <p:txBody>
          <a:bodyPr lIns="45719" rIns="45719">
            <a:spAutoFit/>
          </a:bodyPr>
          <a:lstStyle/>
          <a:p>
            <a:pPr>
              <a:defRPr sz="12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t>官方网址:www.zhenghe.cn</a:t>
            </a:r>
          </a:p>
        </p:txBody>
      </p:sp>
      <p:pic>
        <p:nvPicPr>
          <p:cNvPr id="21" name="image2.png" descr="未标题-5"/>
          <p:cNvPicPr>
            <a:picLocks noChangeAspect="1"/>
          </p:cNvPicPr>
          <p:nvPr/>
        </p:nvPicPr>
        <p:blipFill>
          <a:blip r:embed="rId3"/>
          <a:stretch>
            <a:fillRect/>
          </a:stretch>
        </p:blipFill>
        <p:spPr>
          <a:xfrm>
            <a:off x="10797540" y="6357620"/>
            <a:ext cx="1473201" cy="511176"/>
          </a:xfrm>
          <a:prstGeom prst="rect">
            <a:avLst/>
          </a:prstGeom>
          <a:ln w="12700">
            <a:miter lim="400000"/>
            <a:headEnd/>
            <a:tailEnd/>
          </a:ln>
        </p:spPr>
      </p:pic>
      <p:sp>
        <p:nvSpPr>
          <p:cNvPr id="22" name="Shape 22"/>
          <p:cNvSpPr>
            <a:spLocks noGrp="1"/>
          </p:cNvSpPr>
          <p:nvPr>
            <p:ph type="sldNum" sz="quarter" idx="2"/>
          </p:nvPr>
        </p:nvSpPr>
        <p:spPr>
          <a:xfrm>
            <a:off x="11351259" y="6357620"/>
            <a:ext cx="443631" cy="490263"/>
          </a:xfrm>
          <a:prstGeom prst="rect">
            <a:avLst/>
          </a:prstGeom>
        </p:spPr>
        <p:txBody>
          <a:bodyPr lIns="60980" tIns="60980" rIns="60980" bIns="60980" anchor="t"/>
          <a:lstStyle>
            <a:lvl1pPr algn="l">
              <a:defRPr sz="2400">
                <a:solidFill>
                  <a:srgbClr val="FFFFFF"/>
                </a:solidFill>
              </a:defRPr>
            </a:lvl1pPr>
          </a:lstStyle>
          <a:p>
            <a:fld id="{86CB4B4D-7CA3-9044-876B-883B54F8677D}" type="slidenum">
              <a:rPr/>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7" name="矩形 6"/>
          <p:cNvSpPr/>
          <p:nvPr userDrawn="1"/>
        </p:nvSpPr>
        <p:spPr>
          <a:xfrm>
            <a:off x="803746" y="321025"/>
            <a:ext cx="9460716" cy="523220"/>
          </a:xfrm>
          <a:prstGeom prst="rect">
            <a:avLst/>
          </a:prstGeom>
          <a:noFill/>
        </p:spPr>
        <p:txBody>
          <a:bodyPr wrap="square" rtlCol="0">
            <a:spAutoFit/>
          </a:bodyPr>
          <a:lstStyle/>
          <a:p>
            <a:endParaRPr lang="zh-CN" altLang="en-US" sz="2800" b="1" dirty="0">
              <a:latin typeface="微软雅黑" panose="020B0503020204020204" pitchFamily="34"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3"/>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C4FCD79-3E3A-43DF-A9E8-4DECA86A2D65}" type="slidenum">
              <a:rPr lang="zh-CN" altLang="en-US"/>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5"/>
            <a:ext cx="53848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5"/>
            <a:ext cx="53848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8F31E6F-DB9D-4FB0-A84E-AE4CAB1EEF0B}" type="slidenum">
              <a:rPr lang="zh-CN" alt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319" y="2505075"/>
            <a:ext cx="5158316"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C9D3DB30-9BB4-4832-888F-32B4D225650C}" type="slidenum">
              <a:rPr lang="zh-CN" alt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7792E33-A149-4BC0-A479-09EA921858DA}" type="slidenum">
              <a:rPr lang="zh-CN" alt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7D70B214-1D6F-4385-B54C-0BB5F932285B}" type="slidenum">
              <a:rPr lang="zh-CN" alt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1" y="457200"/>
            <a:ext cx="393276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717"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40321"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B2312D9-1C70-400E-98AD-92570DA4B61F}" type="slidenum">
              <a:rPr lang="zh-CN" alt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21" y="457200"/>
            <a:ext cx="393276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21"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4A65FBA-D912-4429-B751-613345F787E7}" type="slidenum">
              <a:rPr lang="zh-CN" alt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1" Type="http://schemas.openxmlformats.org/officeDocument/2006/relationships/theme" Target="../theme/theme3.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400"/>
            </a:lvl1pPr>
          </a:lstStyle>
          <a:p>
            <a:pPr>
              <a:defRPr/>
            </a:pPr>
            <a:endParaRPr lang="zh-CN"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eaLnBrk="1" hangingPunct="1">
              <a:buFont typeface="Arial" panose="020B0604020202020204" pitchFamily="34" charset="0"/>
              <a:buNone/>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DECDDE99-B8EA-453D-A800-E8FAD8261A74}" type="slidenum">
              <a:rPr lang="zh-CN" altLang="en-US"/>
            </a:fld>
            <a:endParaRPr lang="en-US"/>
          </a:p>
        </p:txBody>
      </p:sp>
      <p:sp>
        <p:nvSpPr>
          <p:cNvPr id="7" name="矩形 6"/>
          <p:cNvSpPr/>
          <p:nvPr userDrawn="1"/>
        </p:nvSpPr>
        <p:spPr>
          <a:xfrm>
            <a:off x="0" y="0"/>
            <a:ext cx="1608417" cy="637822"/>
          </a:xfrm>
          <a:prstGeom prst="rect">
            <a:avLst/>
          </a:prstGeom>
          <a:solidFill>
            <a:srgbClr val="043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8" name="直接连接符 7"/>
          <p:cNvCxnSpPr>
            <a:cxnSpLocks noChangeShapeType="1"/>
          </p:cNvCxnSpPr>
          <p:nvPr userDrawn="1"/>
        </p:nvCxnSpPr>
        <p:spPr bwMode="auto">
          <a:xfrm flipV="1">
            <a:off x="0" y="601008"/>
            <a:ext cx="12192000" cy="36814"/>
          </a:xfrm>
          <a:prstGeom prst="line">
            <a:avLst/>
          </a:prstGeom>
          <a:noFill/>
          <a:ln w="38100">
            <a:solidFill>
              <a:srgbClr val="0432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等腰三角形 8"/>
          <p:cNvSpPr>
            <a:spLocks noChangeArrowheads="1"/>
          </p:cNvSpPr>
          <p:nvPr userDrawn="1"/>
        </p:nvSpPr>
        <p:spPr bwMode="auto">
          <a:xfrm>
            <a:off x="1608417" y="0"/>
            <a:ext cx="790279" cy="636866"/>
          </a:xfrm>
          <a:prstGeom prst="triangle">
            <a:avLst>
              <a:gd name="adj" fmla="val 0"/>
            </a:avLst>
          </a:prstGeom>
          <a:solidFill>
            <a:srgbClr val="0432FF"/>
          </a:solidFill>
          <a:ln w="9525">
            <a:noFill/>
            <a:miter lim="800000"/>
          </a:ln>
          <a:effec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sz="2800">
              <a:solidFill>
                <a:schemeClr val="bg1"/>
              </a:solidFill>
              <a:latin typeface="楷体" panose="02010609060101010101" pitchFamily="49" charset="-122"/>
              <a:ea typeface="楷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8.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25.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8.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8.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image" Target="../media/image3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hyperlink" Target="http://www.ahcy.gov.cn/" TargetMode="Externa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8.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8.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8.xml"/><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灯片编号占位符 3"/>
          <p:cNvSpPr txBox="1">
            <a:spLocks noGrp="1" noChangeArrowheads="1"/>
          </p:cNvSpPr>
          <p:nvPr/>
        </p:nvSpPr>
        <p:spPr bwMode="auto">
          <a:xfrm>
            <a:off x="8077200" y="600138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fld id="{F5E01B0A-C0CE-42A5-AA40-F7239EC20B17}" type="slidenum">
              <a:rPr lang="zh-CN" altLang="en-US" sz="1400">
                <a:latin typeface="Calibri" panose="020F0502020204030204" pitchFamily="34" charset="0"/>
              </a:rPr>
            </a:fld>
            <a:endParaRPr lang="en-US" altLang="zh-CN" sz="1400">
              <a:latin typeface="Calibri" panose="020F0502020204030204" pitchFamily="34" charset="0"/>
            </a:endParaRPr>
          </a:p>
        </p:txBody>
      </p:sp>
      <p:pic>
        <p:nvPicPr>
          <p:cNvPr id="3075" name="图片 8" descr="C:\Users\Administrator\Desktop\ppt\未标题-5.png未标题-5"/>
          <p:cNvPicPr>
            <a:picLocks noChangeAspect="1" noChangeArrowheads="1"/>
          </p:cNvPicPr>
          <p:nvPr/>
        </p:nvPicPr>
        <p:blipFill>
          <a:blip r:embed="rId1"/>
          <a:srcRect/>
          <a:stretch>
            <a:fillRect/>
          </a:stretch>
        </p:blipFill>
        <p:spPr bwMode="auto">
          <a:xfrm>
            <a:off x="-5080" y="0"/>
            <a:ext cx="12197080" cy="686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内容占位符 2"/>
          <p:cNvSpPr>
            <a:spLocks noChangeArrowheads="1"/>
          </p:cNvSpPr>
          <p:nvPr/>
        </p:nvSpPr>
        <p:spPr bwMode="auto">
          <a:xfrm>
            <a:off x="447260" y="1912820"/>
            <a:ext cx="11161643" cy="215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Tx/>
              <a:buNone/>
            </a:pPr>
            <a:r>
              <a:rPr lang="zh-CN" altLang="en-US" sz="5000" b="1" dirty="0">
                <a:solidFill>
                  <a:schemeClr val="bg1"/>
                </a:solidFill>
                <a:latin typeface="微软雅黑" panose="020B0503020204020204" pitchFamily="34" charset="-122"/>
                <a:ea typeface="微软雅黑" panose="020B0503020204020204" pitchFamily="34" charset="-122"/>
              </a:rPr>
              <a:t>安徽省创业服务云平台培训</a:t>
            </a:r>
            <a:endParaRPr lang="en-US" altLang="zh-CN" sz="5000" b="1" dirty="0">
              <a:solidFill>
                <a:schemeClr val="bg1"/>
              </a:solidFill>
              <a:latin typeface="微软雅黑" panose="020B0503020204020204" pitchFamily="34" charset="-122"/>
              <a:ea typeface="微软雅黑" panose="020B0503020204020204" pitchFamily="34" charset="-122"/>
            </a:endParaRPr>
          </a:p>
          <a:p>
            <a:pPr algn="r" eaLnBrk="1" hangingPunct="1">
              <a:lnSpc>
                <a:spcPct val="150000"/>
              </a:lnSpc>
              <a:buFontTx/>
              <a:buNone/>
            </a:pP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电子创业券培训</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079" name="灯片编号占位符 2"/>
          <p:cNvSpPr>
            <a:spLocks noGrp="1" noChangeArrowheads="1"/>
          </p:cNvSpPr>
          <p:nvPr/>
        </p:nvSpPr>
        <p:spPr bwMode="auto">
          <a:xfrm>
            <a:off x="9767888" y="6112513"/>
            <a:ext cx="271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sz="1800">
              <a:latin typeface="Calibri" panose="020F0502020204030204" pitchFamily="34" charset="0"/>
            </a:endParaRPr>
          </a:p>
        </p:txBody>
      </p:sp>
      <p:sp>
        <p:nvSpPr>
          <p:cNvPr id="3080" name="灯片编号占位符 3"/>
          <p:cNvSpPr>
            <a:spLocks noGrp="1" noChangeArrowheads="1"/>
          </p:cNvSpPr>
          <p:nvPr/>
        </p:nvSpPr>
        <p:spPr bwMode="auto">
          <a:xfrm>
            <a:off x="10344150" y="6112513"/>
            <a:ext cx="3238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zh-CN" sz="1800">
              <a:latin typeface="Calibri" panose="020F0502020204030204" pitchFamily="34"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7211" y="914400"/>
            <a:ext cx="1174722" cy="840761"/>
          </a:xfrm>
          <a:prstGeom prst="rect">
            <a:avLst/>
          </a:prstGeom>
        </p:spPr>
      </p:pic>
      <p:sp>
        <p:nvSpPr>
          <p:cNvPr id="11" name="矩形 10"/>
          <p:cNvSpPr/>
          <p:nvPr/>
        </p:nvSpPr>
        <p:spPr>
          <a:xfrm>
            <a:off x="3853939" y="5604680"/>
            <a:ext cx="4799420" cy="747256"/>
          </a:xfrm>
          <a:prstGeom prst="rect">
            <a:avLst/>
          </a:prstGeom>
        </p:spPr>
        <p:txBody>
          <a:bodyPr wrap="square">
            <a:spAutoFit/>
          </a:bodyPr>
          <a:lstStyle/>
          <a:p>
            <a:pPr>
              <a:lnSpc>
                <a:spcPct val="150000"/>
              </a:lnSpc>
            </a:pPr>
            <a:r>
              <a:rPr lang="zh-CN" altLang="en-US" sz="3200" b="1" dirty="0">
                <a:latin typeface="Microsoft YaHei Light" charset="-122"/>
                <a:ea typeface="Microsoft YaHei Light" charset="-122"/>
                <a:cs typeface="Microsoft YaHei Light" charset="-122"/>
              </a:rPr>
              <a:t>政和科技股份有限公司</a:t>
            </a:r>
            <a:endParaRPr lang="zh-CN" altLang="en-US" sz="3200" b="1" dirty="0">
              <a:latin typeface="Microsoft YaHei Light" charset="-122"/>
              <a:ea typeface="Microsoft YaHei Light" charset="-122"/>
              <a:cs typeface="Microsoft YaHei Light" charset="-122"/>
            </a:endParaRPr>
          </a:p>
        </p:txBody>
      </p:sp>
    </p:spTree>
  </p:cSld>
  <p:clrMapOvr>
    <a:masterClrMapping/>
  </p:clrMapOvr>
  <p:transition advTm="105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86385" y="731395"/>
            <a:ext cx="6803962" cy="3628711"/>
          </a:xfrm>
          <a:prstGeom prst="rect">
            <a:avLst/>
          </a:prstGeom>
        </p:spPr>
      </p:pic>
      <p:grpSp>
        <p:nvGrpSpPr>
          <p:cNvPr id="17" name="组合 16"/>
          <p:cNvGrpSpPr/>
          <p:nvPr/>
        </p:nvGrpSpPr>
        <p:grpSpPr>
          <a:xfrm>
            <a:off x="286385" y="98425"/>
            <a:ext cx="5788660" cy="368300"/>
            <a:chOff x="286385" y="98425"/>
            <a:chExt cx="5788660" cy="368300"/>
          </a:xfrm>
        </p:grpSpPr>
        <p:sp>
          <p:nvSpPr>
            <p:cNvPr id="18" name="矩形 8"/>
            <p:cNvSpPr/>
            <p:nvPr/>
          </p:nvSpPr>
          <p:spPr>
            <a:xfrm>
              <a:off x="286385" y="98425"/>
              <a:ext cx="5788660" cy="368300"/>
            </a:xfrm>
            <a:prstGeom prst="rect">
              <a:avLst/>
            </a:prstGeom>
            <a:noFill/>
            <a:ln w="9525">
              <a:noFill/>
            </a:ln>
          </p:spPr>
          <p:txBody>
            <a:bodyPr wrap="square">
              <a:spAutoFit/>
            </a:bodyPr>
            <a:lstStyle/>
            <a:p>
              <a:pPr>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申领金币</a:t>
              </a:r>
              <a:endPar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9" name="直接连接符 18"/>
            <p:cNvCxnSpPr/>
            <p:nvPr/>
          </p:nvCxnSpPr>
          <p:spPr>
            <a:xfrm>
              <a:off x="1647190"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7540054" y="1414314"/>
            <a:ext cx="4452067" cy="3869777"/>
          </a:xfrm>
          <a:prstGeom prst="rect">
            <a:avLst/>
          </a:prstGeom>
        </p:spPr>
        <p:txBody>
          <a:bodyPr wrap="square" lIns="0" tIns="0" rIns="0" bIns="0">
            <a:spAutoFit/>
          </a:bodyPr>
          <a:lstStyle/>
          <a:p>
            <a:pPr indent="457200">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、点击上方“我的创业金币”里面选择“申领创业金币”或“立即申请”。</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、申领创业金币前先设置“支付密码”，</a:t>
            </a:r>
            <a:r>
              <a:rPr lang="zh-CN" altLang="en-US" sz="2000" b="1" dirty="0">
                <a:solidFill>
                  <a:srgbClr val="FF0000"/>
                </a:solidFill>
                <a:latin typeface="微软雅黑" panose="020B0503020204020204" pitchFamily="34" charset="-122"/>
                <a:ea typeface="微软雅黑" panose="020B0503020204020204" pitchFamily="34" charset="-122"/>
              </a:rPr>
              <a:t>支付密码不是登录密码！！</a:t>
            </a:r>
            <a:r>
              <a:rPr lang="zh-CN" altLang="en-US" dirty="0">
                <a:latin typeface="微软雅黑" panose="020B0503020204020204" pitchFamily="34" charset="-122"/>
                <a:ea typeface="微软雅黑" panose="020B0503020204020204" pitchFamily="34" charset="-122"/>
              </a:rPr>
              <a:t>既是忘记了也别着急，在“支付密码”里面可以通过验证码</a:t>
            </a:r>
            <a:r>
              <a:rPr lang="zh-CN" altLang="en-US" sz="2000" b="1" dirty="0">
                <a:solidFill>
                  <a:srgbClr val="FF0000"/>
                </a:solidFill>
                <a:latin typeface="微软雅黑" panose="020B0503020204020204" pitchFamily="34" charset="-122"/>
                <a:ea typeface="微软雅黑" panose="020B0503020204020204" pitchFamily="34" charset="-122"/>
              </a:rPr>
              <a:t>重置密码</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、填写申领额度，并勾选同意管理办法，自动申领创业金币。可以查看</a:t>
            </a:r>
            <a:r>
              <a:rPr lang="zh-CN" altLang="en-US" sz="2000" b="1" dirty="0">
                <a:solidFill>
                  <a:srgbClr val="FF0000"/>
                </a:solidFill>
                <a:latin typeface="微软雅黑" panose="020B0503020204020204" pitchFamily="34" charset="-122"/>
                <a:ea typeface="微软雅黑" panose="020B0503020204020204" pitchFamily="34" charset="-122"/>
              </a:rPr>
              <a:t>“可用金额”“可申领额度”。</a:t>
            </a: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7540055" y="777153"/>
            <a:ext cx="3299037" cy="430887"/>
          </a:xfrm>
          <a:prstGeom prst="rect">
            <a:avLst/>
          </a:prstGeom>
        </p:spPr>
        <p:txBody>
          <a:bodyPr wrap="square" lIns="0" tIns="0" rIns="0" bIns="0">
            <a:spAutoFit/>
          </a:bodyPr>
          <a:lstStyle/>
          <a:p>
            <a:r>
              <a:rPr lang="zh-CN" altLang="en-US" sz="2800" b="1" dirty="0">
                <a:solidFill>
                  <a:srgbClr val="013DB9"/>
                </a:solidFill>
                <a:latin typeface="Cambria" panose="02040503050406030204" pitchFamily="18" charset="0"/>
                <a:ea typeface="微软雅黑" panose="020B0503020204020204" pitchFamily="34" charset="-122"/>
              </a:rPr>
              <a:t>申领创业金币</a:t>
            </a:r>
            <a:endParaRPr lang="zh-CN" altLang="en-US" sz="2800" b="1" dirty="0">
              <a:solidFill>
                <a:srgbClr val="013DB9"/>
              </a:solidFill>
              <a:latin typeface="Cambria" panose="02040503050406030204" pitchFamily="18" charset="0"/>
              <a:ea typeface="微软雅黑" panose="020B0503020204020204" pitchFamily="34" charset="-122"/>
            </a:endParaRPr>
          </a:p>
        </p:txBody>
      </p:sp>
      <p:cxnSp>
        <p:nvCxnSpPr>
          <p:cNvPr id="12" name="直接连接符 11"/>
          <p:cNvCxnSpPr/>
          <p:nvPr/>
        </p:nvCxnSpPr>
        <p:spPr>
          <a:xfrm>
            <a:off x="7540055" y="1321013"/>
            <a:ext cx="25974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218713" y="1335375"/>
            <a:ext cx="0" cy="4458246"/>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86386" y="1208040"/>
            <a:ext cx="6803962" cy="4821272"/>
            <a:chOff x="286386" y="1587738"/>
            <a:chExt cx="6803962" cy="4821272"/>
          </a:xfrm>
        </p:grpSpPr>
        <p:pic>
          <p:nvPicPr>
            <p:cNvPr id="9" name="图片 8"/>
            <p:cNvPicPr/>
            <p:nvPr/>
          </p:nvPicPr>
          <p:blipFill rotWithShape="1">
            <a:blip r:embed="rId2" cstate="print"/>
            <a:srcRect/>
            <a:stretch>
              <a:fillRect/>
            </a:stretch>
          </p:blipFill>
          <p:spPr>
            <a:xfrm>
              <a:off x="286386" y="1587738"/>
              <a:ext cx="6803962" cy="1949941"/>
            </a:xfrm>
            <a:prstGeom prst="rect">
              <a:avLst/>
            </a:prstGeom>
            <a:noFill/>
            <a:ln w="9525">
              <a:noFill/>
            </a:ln>
          </p:spPr>
        </p:pic>
        <p:pic>
          <p:nvPicPr>
            <p:cNvPr id="5" name="图片 4"/>
            <p:cNvPicPr>
              <a:picLocks noChangeAspect="1"/>
            </p:cNvPicPr>
            <p:nvPr/>
          </p:nvPicPr>
          <p:blipFill>
            <a:blip r:embed="rId3"/>
            <a:stretch>
              <a:fillRect/>
            </a:stretch>
          </p:blipFill>
          <p:spPr>
            <a:xfrm>
              <a:off x="286386" y="3305761"/>
              <a:ext cx="6803956" cy="3103249"/>
            </a:xfrm>
            <a:prstGeom prst="rect">
              <a:avLst/>
            </a:prstGeom>
          </p:spPr>
        </p:pic>
      </p:grpSp>
      <p:pic>
        <p:nvPicPr>
          <p:cNvPr id="29" name="图片 28"/>
          <p:cNvPicPr>
            <a:picLocks noChangeAspect="1"/>
          </p:cNvPicPr>
          <p:nvPr/>
        </p:nvPicPr>
        <p:blipFill>
          <a:blip r:embed="rId4"/>
          <a:stretch>
            <a:fillRect/>
          </a:stretch>
        </p:blipFill>
        <p:spPr>
          <a:xfrm>
            <a:off x="286386" y="2183010"/>
            <a:ext cx="6803962" cy="412252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6385" y="98425"/>
            <a:ext cx="5788660" cy="368300"/>
            <a:chOff x="286385" y="98425"/>
            <a:chExt cx="5788660" cy="368300"/>
          </a:xfrm>
        </p:grpSpPr>
        <p:sp>
          <p:nvSpPr>
            <p:cNvPr id="18" name="矩形 8"/>
            <p:cNvSpPr/>
            <p:nvPr/>
          </p:nvSpPr>
          <p:spPr>
            <a:xfrm>
              <a:off x="286385" y="98425"/>
              <a:ext cx="5788660" cy="368300"/>
            </a:xfrm>
            <a:prstGeom prst="rect">
              <a:avLst/>
            </a:prstGeom>
            <a:noFill/>
            <a:ln w="9525">
              <a:noFill/>
            </a:ln>
          </p:spPr>
          <p:txBody>
            <a:bodyPr wrap="square">
              <a:spAutoFit/>
            </a:bodyPr>
            <a:lstStyle/>
            <a:p>
              <a:pPr>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创业测评</a:t>
              </a:r>
              <a:endPar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9" name="直接连接符 18"/>
            <p:cNvCxnSpPr/>
            <p:nvPr/>
          </p:nvCxnSpPr>
          <p:spPr>
            <a:xfrm>
              <a:off x="1647190"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723322" y="1572171"/>
            <a:ext cx="10703446" cy="4963789"/>
          </a:xfrm>
          <a:prstGeom prst="rect">
            <a:avLst/>
          </a:prstGeom>
        </p:spPr>
      </p:pic>
      <p:sp>
        <p:nvSpPr>
          <p:cNvPr id="3" name="文本框 2"/>
          <p:cNvSpPr txBox="1"/>
          <p:nvPr/>
        </p:nvSpPr>
        <p:spPr>
          <a:xfrm>
            <a:off x="2720717" y="727060"/>
            <a:ext cx="6750566" cy="584775"/>
          </a:xfrm>
          <a:prstGeom prst="rect">
            <a:avLst/>
          </a:prstGeom>
          <a:noFill/>
        </p:spPr>
        <p:txBody>
          <a:bodyPr wrap="non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创业测评从点击首页找测评，如下图</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6385" y="98425"/>
            <a:ext cx="5788660" cy="368300"/>
            <a:chOff x="286385" y="98425"/>
            <a:chExt cx="5788660" cy="368300"/>
          </a:xfrm>
        </p:grpSpPr>
        <p:sp>
          <p:nvSpPr>
            <p:cNvPr id="18" name="矩形 8"/>
            <p:cNvSpPr/>
            <p:nvPr/>
          </p:nvSpPr>
          <p:spPr>
            <a:xfrm>
              <a:off x="286385" y="98425"/>
              <a:ext cx="5788660" cy="368300"/>
            </a:xfrm>
            <a:prstGeom prst="rect">
              <a:avLst/>
            </a:prstGeom>
            <a:noFill/>
            <a:ln w="9525">
              <a:noFill/>
            </a:ln>
          </p:spPr>
          <p:txBody>
            <a:bodyPr wrap="square">
              <a:spAutoFit/>
            </a:bodyPr>
            <a:lstStyle/>
            <a:p>
              <a:pPr>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购买创业测评</a:t>
              </a:r>
              <a:endPar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9" name="直接连接符 18"/>
            <p:cNvCxnSpPr/>
            <p:nvPr/>
          </p:nvCxnSpPr>
          <p:spPr>
            <a:xfrm>
              <a:off x="1647190"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7548323" y="1494110"/>
            <a:ext cx="4452067" cy="4752391"/>
          </a:xfrm>
          <a:prstGeom prst="rect">
            <a:avLst/>
          </a:prstGeom>
        </p:spPr>
        <p:txBody>
          <a:bodyPr wrap="square" lIns="0" tIns="0" rIns="0" bIns="0">
            <a:spAutoFit/>
          </a:bodyPr>
          <a:lstStyle/>
          <a:p>
            <a:pPr indent="457200">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、创业测评包含</a:t>
            </a:r>
            <a:r>
              <a:rPr lang="zh-CN" altLang="en-US" sz="2000" b="1" dirty="0">
                <a:solidFill>
                  <a:srgbClr val="FF0000"/>
                </a:solidFill>
                <a:latin typeface="微软雅黑" panose="020B0503020204020204" pitchFamily="34" charset="-122"/>
                <a:ea typeface="微软雅黑" panose="020B0503020204020204" pitchFamily="34" charset="-122"/>
              </a:rPr>
              <a:t>“三大类、五十二模块”</a:t>
            </a:r>
            <a:r>
              <a:rPr lang="zh-CN" altLang="en-US" dirty="0">
                <a:latin typeface="微软雅黑" panose="020B0503020204020204" pitchFamily="34" charset="-122"/>
                <a:ea typeface="微软雅黑" panose="020B0503020204020204" pitchFamily="34" charset="-122"/>
              </a:rPr>
              <a:t>，可查看测评内容，也可查看服务商介绍。</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、点击创业测评中的</a:t>
            </a:r>
            <a:r>
              <a:rPr lang="zh-CN" altLang="en-US" sz="2000" b="1" dirty="0">
                <a:solidFill>
                  <a:srgbClr val="FF0000"/>
                </a:solidFill>
                <a:latin typeface="微软雅黑" panose="020B0503020204020204" pitchFamily="34" charset="-122"/>
                <a:ea typeface="微软雅黑" panose="020B0503020204020204" pitchFamily="34" charset="-122"/>
              </a:rPr>
              <a:t>“立即购买”</a:t>
            </a:r>
            <a:r>
              <a:rPr lang="zh-CN" altLang="en-US" dirty="0">
                <a:latin typeface="微软雅黑" panose="020B0503020204020204" pitchFamily="34" charset="-122"/>
                <a:ea typeface="微软雅黑" panose="020B0503020204020204" pitchFamily="34" charset="-122"/>
              </a:rPr>
              <a:t>按钮，进行下一步。</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、勾选统一交易协议，提交订单。</a:t>
            </a:r>
            <a:r>
              <a:rPr lang="zh-CN" altLang="en-US" sz="2000" b="1" dirty="0">
                <a:solidFill>
                  <a:srgbClr val="FF0000"/>
                </a:solidFill>
                <a:latin typeface="微软雅黑" panose="020B0503020204020204" pitchFamily="34" charset="-122"/>
                <a:ea typeface="微软雅黑" panose="020B0503020204020204" pitchFamily="34" charset="-122"/>
              </a:rPr>
              <a:t>支付方式选择创业金币</a:t>
            </a:r>
            <a:r>
              <a:rPr lang="zh-CN" altLang="en-US" dirty="0">
                <a:latin typeface="微软雅黑" panose="020B0503020204020204" pitchFamily="34" charset="-122"/>
                <a:ea typeface="微软雅黑" panose="020B0503020204020204" pitchFamily="34" charset="-122"/>
              </a:rPr>
              <a:t>支付方式，进行测评的购买。</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、选择好创业金币支付后，点击“立即支付”弹出对话框，</a:t>
            </a:r>
            <a:r>
              <a:rPr lang="zh-CN" altLang="en-US" sz="2000" b="1" dirty="0">
                <a:solidFill>
                  <a:srgbClr val="FF0000"/>
                </a:solidFill>
                <a:latin typeface="微软雅黑" panose="020B0503020204020204" pitchFamily="34" charset="-122"/>
                <a:ea typeface="微软雅黑" panose="020B0503020204020204" pitchFamily="34" charset="-122"/>
              </a:rPr>
              <a:t>填写支付密码</a:t>
            </a:r>
            <a:r>
              <a:rPr lang="zh-CN" altLang="en-US" dirty="0">
                <a:latin typeface="微软雅黑" panose="020B0503020204020204" pitchFamily="34" charset="-122"/>
                <a:ea typeface="微软雅黑" panose="020B0503020204020204" pitchFamily="34" charset="-122"/>
              </a:rPr>
              <a:t>进行支付。</a:t>
            </a:r>
            <a:endParaRPr lang="en-US" altLang="zh-CN" dirty="0">
              <a:latin typeface="微软雅黑" panose="020B0503020204020204" pitchFamily="34" charset="-122"/>
              <a:ea typeface="微软雅黑" panose="020B0503020204020204" pitchFamily="34" charset="-122"/>
            </a:endParaRPr>
          </a:p>
        </p:txBody>
      </p:sp>
      <p:sp>
        <p:nvSpPr>
          <p:cNvPr id="10" name="矩形 9"/>
          <p:cNvSpPr/>
          <p:nvPr/>
        </p:nvSpPr>
        <p:spPr>
          <a:xfrm>
            <a:off x="7540055" y="777153"/>
            <a:ext cx="3299037" cy="430887"/>
          </a:xfrm>
          <a:prstGeom prst="rect">
            <a:avLst/>
          </a:prstGeom>
        </p:spPr>
        <p:txBody>
          <a:bodyPr wrap="square" lIns="0" tIns="0" rIns="0" bIns="0">
            <a:spAutoFit/>
          </a:bodyPr>
          <a:lstStyle/>
          <a:p>
            <a:r>
              <a:rPr lang="zh-CN" altLang="en-US" sz="2800" b="1" dirty="0">
                <a:solidFill>
                  <a:srgbClr val="013DB9"/>
                </a:solidFill>
                <a:latin typeface="Cambria" panose="02040503050406030204" pitchFamily="18" charset="0"/>
                <a:ea typeface="微软雅黑" panose="020B0503020204020204" pitchFamily="34" charset="-122"/>
              </a:rPr>
              <a:t>购买创业测评</a:t>
            </a:r>
            <a:endParaRPr lang="zh-CN" altLang="en-US" sz="2800" b="1" dirty="0">
              <a:solidFill>
                <a:srgbClr val="013DB9"/>
              </a:solidFill>
              <a:latin typeface="Cambria" panose="02040503050406030204" pitchFamily="18" charset="0"/>
              <a:ea typeface="微软雅黑" panose="020B0503020204020204" pitchFamily="34" charset="-122"/>
            </a:endParaRPr>
          </a:p>
        </p:txBody>
      </p:sp>
      <p:cxnSp>
        <p:nvCxnSpPr>
          <p:cNvPr id="11" name="直接连接符 10"/>
          <p:cNvCxnSpPr/>
          <p:nvPr/>
        </p:nvCxnSpPr>
        <p:spPr>
          <a:xfrm>
            <a:off x="7540055" y="1321013"/>
            <a:ext cx="25974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218713" y="1335375"/>
            <a:ext cx="0" cy="4458246"/>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1"/>
          <a:stretch>
            <a:fillRect/>
          </a:stretch>
        </p:blipFill>
        <p:spPr>
          <a:xfrm>
            <a:off x="371475" y="790699"/>
            <a:ext cx="6312240" cy="2851536"/>
          </a:xfrm>
          <a:prstGeom prst="rect">
            <a:avLst/>
          </a:prstGeom>
        </p:spPr>
      </p:pic>
      <p:pic>
        <p:nvPicPr>
          <p:cNvPr id="7" name="图片 6"/>
          <p:cNvPicPr>
            <a:picLocks noChangeAspect="1"/>
          </p:cNvPicPr>
          <p:nvPr/>
        </p:nvPicPr>
        <p:blipFill>
          <a:blip r:embed="rId2"/>
          <a:stretch>
            <a:fillRect/>
          </a:stretch>
        </p:blipFill>
        <p:spPr>
          <a:xfrm>
            <a:off x="328612" y="1572711"/>
            <a:ext cx="6515477" cy="2851530"/>
          </a:xfrm>
          <a:prstGeom prst="rect">
            <a:avLst/>
          </a:prstGeom>
        </p:spPr>
      </p:pic>
      <p:pic>
        <p:nvPicPr>
          <p:cNvPr id="8" name="图片 7"/>
          <p:cNvPicPr>
            <a:picLocks noChangeAspect="1"/>
          </p:cNvPicPr>
          <p:nvPr/>
        </p:nvPicPr>
        <p:blipFill>
          <a:blip r:embed="rId3"/>
          <a:stretch>
            <a:fillRect/>
          </a:stretch>
        </p:blipFill>
        <p:spPr>
          <a:xfrm>
            <a:off x="323849" y="2483842"/>
            <a:ext cx="6894863" cy="2867171"/>
          </a:xfrm>
          <a:prstGeom prst="rect">
            <a:avLst/>
          </a:prstGeom>
        </p:spPr>
      </p:pic>
      <p:pic>
        <p:nvPicPr>
          <p:cNvPr id="2" name="图片 1"/>
          <p:cNvPicPr>
            <a:picLocks noChangeAspect="1"/>
          </p:cNvPicPr>
          <p:nvPr/>
        </p:nvPicPr>
        <p:blipFill>
          <a:blip r:embed="rId4"/>
          <a:stretch>
            <a:fillRect/>
          </a:stretch>
        </p:blipFill>
        <p:spPr>
          <a:xfrm>
            <a:off x="970037" y="3313927"/>
            <a:ext cx="5874052" cy="33148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0792" y="2087722"/>
            <a:ext cx="4183060" cy="2221314"/>
          </a:xfrm>
          <a:prstGeom prst="rect">
            <a:avLst/>
          </a:prstGeom>
        </p:spPr>
        <p:txBody>
          <a:bodyPr wrap="square">
            <a:spAutoFit/>
          </a:bodyPr>
          <a:lstStyle/>
          <a:p>
            <a:pPr>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测评报告生成就说明“创业测评”已完成！！！！</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240792" y="4551969"/>
            <a:ext cx="7315291" cy="1138773"/>
          </a:xfrm>
          <a:prstGeom prst="rect">
            <a:avLst/>
          </a:prstGeom>
          <a:noFill/>
        </p:spPr>
        <p:txBody>
          <a:bodyPr wrap="square" rtlCol="0">
            <a:spAutoFit/>
          </a:bodyPr>
          <a:lstStyle/>
          <a:p>
            <a:pPr>
              <a:lnSpc>
                <a:spcPct val="150000"/>
              </a:lnSpc>
            </a:pPr>
            <a:r>
              <a:rPr lang="zh-CN" altLang="en-US" sz="2800" b="1" dirty="0">
                <a:solidFill>
                  <a:srgbClr val="FF0000"/>
                </a:solidFill>
                <a:latin typeface="微软雅黑" panose="020B0503020204020204" pitchFamily="34" charset="-122"/>
                <a:ea typeface="微软雅黑" panose="020B0503020204020204" pitchFamily="34" charset="-122"/>
              </a:rPr>
              <a:t>测评报告可查看可下载</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zh-CN" altLang="en-US" sz="2600" dirty="0">
              <a:latin typeface="黑体" panose="02010609060101010101" pitchFamily="49" charset="-122"/>
              <a:ea typeface="黑体" panose="02010609060101010101" pitchFamily="49" charset="-122"/>
            </a:endParaRPr>
          </a:p>
        </p:txBody>
      </p:sp>
      <p:grpSp>
        <p:nvGrpSpPr>
          <p:cNvPr id="17" name="组合 16"/>
          <p:cNvGrpSpPr/>
          <p:nvPr/>
        </p:nvGrpSpPr>
        <p:grpSpPr>
          <a:xfrm>
            <a:off x="286385" y="98425"/>
            <a:ext cx="5788660" cy="368300"/>
            <a:chOff x="286385" y="98425"/>
            <a:chExt cx="5788660" cy="368300"/>
          </a:xfrm>
        </p:grpSpPr>
        <p:sp>
          <p:nvSpPr>
            <p:cNvPr id="18" name="矩形 8"/>
            <p:cNvSpPr/>
            <p:nvPr/>
          </p:nvSpPr>
          <p:spPr>
            <a:xfrm>
              <a:off x="286385" y="98425"/>
              <a:ext cx="5788660" cy="368300"/>
            </a:xfrm>
            <a:prstGeom prst="rect">
              <a:avLst/>
            </a:prstGeom>
            <a:noFill/>
            <a:ln w="9525">
              <a:noFill/>
            </a:ln>
          </p:spPr>
          <p:txBody>
            <a:bodyPr wrap="square">
              <a:spAutoFit/>
            </a:bodyPr>
            <a:lstStyle/>
            <a:p>
              <a:pPr>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创业测评</a:t>
              </a:r>
              <a:endPar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9" name="直接连接符 18"/>
            <p:cNvCxnSpPr/>
            <p:nvPr/>
          </p:nvCxnSpPr>
          <p:spPr>
            <a:xfrm>
              <a:off x="1647190"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1"/>
          <a:stretch>
            <a:fillRect/>
          </a:stretch>
        </p:blipFill>
        <p:spPr>
          <a:xfrm>
            <a:off x="479186" y="609921"/>
            <a:ext cx="4727122" cy="5470944"/>
          </a:xfrm>
          <a:prstGeom prst="rect">
            <a:avLst/>
          </a:prstGeom>
        </p:spPr>
      </p:pic>
      <p:pic>
        <p:nvPicPr>
          <p:cNvPr id="5" name="图片 4"/>
          <p:cNvPicPr>
            <a:picLocks noChangeAspect="1"/>
          </p:cNvPicPr>
          <p:nvPr/>
        </p:nvPicPr>
        <p:blipFill>
          <a:blip r:embed="rId2"/>
          <a:stretch>
            <a:fillRect/>
          </a:stretch>
        </p:blipFill>
        <p:spPr>
          <a:xfrm>
            <a:off x="479185" y="958481"/>
            <a:ext cx="6458127" cy="3183416"/>
          </a:xfrm>
          <a:prstGeom prst="rect">
            <a:avLst/>
          </a:prstGeom>
        </p:spPr>
      </p:pic>
      <p:pic>
        <p:nvPicPr>
          <p:cNvPr id="11" name="图片 10"/>
          <p:cNvPicPr>
            <a:picLocks noChangeAspect="1"/>
          </p:cNvPicPr>
          <p:nvPr/>
        </p:nvPicPr>
        <p:blipFill>
          <a:blip r:embed="rId3"/>
          <a:stretch>
            <a:fillRect/>
          </a:stretch>
        </p:blipFill>
        <p:spPr>
          <a:xfrm>
            <a:off x="1552502" y="1176009"/>
            <a:ext cx="4727122" cy="5470944"/>
          </a:xfrm>
          <a:prstGeom prst="rect">
            <a:avLst/>
          </a:prstGeom>
          <a:ln w="12700" cmpd="sng">
            <a:solidFill>
              <a:schemeClr val="accent1">
                <a:shade val="50000"/>
              </a:schemeClr>
            </a:solidFill>
            <a:prstDash val="solid"/>
          </a:ln>
        </p:spPr>
      </p:pic>
      <p:sp>
        <p:nvSpPr>
          <p:cNvPr id="12" name="矩形 11"/>
          <p:cNvSpPr/>
          <p:nvPr/>
        </p:nvSpPr>
        <p:spPr>
          <a:xfrm>
            <a:off x="7429295" y="1494110"/>
            <a:ext cx="4452067" cy="3546612"/>
          </a:xfrm>
          <a:prstGeom prst="rect">
            <a:avLst/>
          </a:prstGeom>
        </p:spPr>
        <p:txBody>
          <a:bodyPr wrap="square" lIns="0" tIns="0" rIns="0" bIns="0">
            <a:spAutoFit/>
          </a:bodyPr>
          <a:lstStyle/>
          <a:p>
            <a:pPr indent="457200">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、测评分为</a:t>
            </a:r>
            <a:r>
              <a:rPr lang="zh-CN" altLang="en-US" sz="2000" b="1" dirty="0">
                <a:solidFill>
                  <a:srgbClr val="FF0000"/>
                </a:solidFill>
                <a:latin typeface="微软雅黑" panose="020B0503020204020204" pitchFamily="34" charset="-122"/>
                <a:ea typeface="微软雅黑" panose="020B0503020204020204" pitchFamily="34" charset="-122"/>
              </a:rPr>
              <a:t>综合测评及专项测评</a:t>
            </a:r>
            <a:r>
              <a:rPr lang="zh-CN" altLang="en-US" dirty="0">
                <a:latin typeface="微软雅黑" panose="020B0503020204020204" pitchFamily="34" charset="-122"/>
                <a:ea typeface="微软雅黑" panose="020B0503020204020204" pitchFamily="34" charset="-122"/>
              </a:rPr>
              <a:t>、选择其中一项测评，进入测评页面。</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、测评左侧显示</a:t>
            </a:r>
            <a:r>
              <a:rPr lang="zh-CN" altLang="en-US" sz="2000" b="1" dirty="0">
                <a:solidFill>
                  <a:srgbClr val="FF0000"/>
                </a:solidFill>
                <a:latin typeface="微软雅黑" panose="020B0503020204020204" pitchFamily="34" charset="-122"/>
                <a:ea typeface="微软雅黑" panose="020B0503020204020204" pitchFamily="34" charset="-122"/>
              </a:rPr>
              <a:t>测评时间、答题数量</a:t>
            </a:r>
            <a:r>
              <a:rPr lang="zh-CN" altLang="en-US" dirty="0">
                <a:latin typeface="微软雅黑" panose="020B0503020204020204" pitchFamily="34" charset="-122"/>
                <a:ea typeface="微软雅黑" panose="020B0503020204020204" pitchFamily="34" charset="-122"/>
              </a:rPr>
              <a:t>、题目做完后点击交卷，会出现测评报告（</a:t>
            </a:r>
            <a:r>
              <a:rPr lang="en-US" altLang="zh-CN" dirty="0">
                <a:latin typeface="微软雅黑" panose="020B0503020204020204" pitchFamily="34" charset="-122"/>
                <a:ea typeface="微软雅黑" panose="020B0503020204020204" pitchFamily="34" charset="-122"/>
              </a:rPr>
              <a:t>pdf</a:t>
            </a:r>
            <a:r>
              <a:rPr lang="zh-CN" altLang="en-US" dirty="0">
                <a:latin typeface="微软雅黑" panose="020B0503020204020204" pitchFamily="34" charset="-122"/>
                <a:ea typeface="微软雅黑" panose="020B0503020204020204" pitchFamily="34" charset="-122"/>
              </a:rPr>
              <a:t>格式）。</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、测评报告有</a:t>
            </a:r>
            <a:r>
              <a:rPr lang="zh-CN" altLang="en-US" sz="2000" b="1" dirty="0">
                <a:solidFill>
                  <a:srgbClr val="FF0000"/>
                </a:solidFill>
                <a:latin typeface="微软雅黑" panose="020B0503020204020204" pitchFamily="34" charset="-122"/>
                <a:ea typeface="微软雅黑" panose="020B0503020204020204" pitchFamily="34" charset="-122"/>
              </a:rPr>
              <a:t>个人信息、分数、优劣势、创业分析</a:t>
            </a:r>
            <a:r>
              <a:rPr lang="zh-CN" altLang="en-US" dirty="0">
                <a:latin typeface="微软雅黑" panose="020B0503020204020204" pitchFamily="34" charset="-122"/>
                <a:ea typeface="微软雅黑" panose="020B0503020204020204" pitchFamily="34" charset="-122"/>
              </a:rPr>
              <a:t>等。以</a:t>
            </a:r>
            <a:r>
              <a:rPr lang="zh-CN" altLang="en-US" sz="2000" b="1" dirty="0">
                <a:solidFill>
                  <a:srgbClr val="FF0000"/>
                </a:solidFill>
                <a:latin typeface="微软雅黑" panose="020B0503020204020204" pitchFamily="34" charset="-122"/>
                <a:ea typeface="微软雅黑" panose="020B0503020204020204" pitchFamily="34" charset="-122"/>
              </a:rPr>
              <a:t>图形、雷达图、文字</a:t>
            </a:r>
            <a:r>
              <a:rPr lang="zh-CN" altLang="en-US" dirty="0">
                <a:latin typeface="微软雅黑" panose="020B0503020204020204" pitchFamily="34" charset="-122"/>
                <a:ea typeface="微软雅黑" panose="020B0503020204020204" pitchFamily="34" charset="-122"/>
              </a:rPr>
              <a:t>等方式表述。</a:t>
            </a:r>
            <a:endParaRPr lang="en-US" altLang="zh-CN" dirty="0">
              <a:latin typeface="微软雅黑" panose="020B0503020204020204" pitchFamily="34" charset="-122"/>
              <a:ea typeface="微软雅黑" panose="020B0503020204020204" pitchFamily="34" charset="-122"/>
            </a:endParaRPr>
          </a:p>
        </p:txBody>
      </p:sp>
      <p:sp>
        <p:nvSpPr>
          <p:cNvPr id="13" name="矩形 12"/>
          <p:cNvSpPr/>
          <p:nvPr/>
        </p:nvSpPr>
        <p:spPr>
          <a:xfrm>
            <a:off x="7540055" y="777153"/>
            <a:ext cx="3299037" cy="430887"/>
          </a:xfrm>
          <a:prstGeom prst="rect">
            <a:avLst/>
          </a:prstGeom>
        </p:spPr>
        <p:txBody>
          <a:bodyPr wrap="square" lIns="0" tIns="0" rIns="0" bIns="0">
            <a:spAutoFit/>
          </a:bodyPr>
          <a:lstStyle/>
          <a:p>
            <a:r>
              <a:rPr lang="zh-CN" altLang="en-US" sz="2800" b="1" dirty="0">
                <a:solidFill>
                  <a:srgbClr val="013DB9"/>
                </a:solidFill>
                <a:latin typeface="Cambria" panose="02040503050406030204" pitchFamily="18" charset="0"/>
                <a:ea typeface="微软雅黑" panose="020B0503020204020204" pitchFamily="34" charset="-122"/>
              </a:rPr>
              <a:t>创业测评</a:t>
            </a:r>
            <a:endParaRPr lang="zh-CN" altLang="en-US" sz="2800" b="1" dirty="0">
              <a:solidFill>
                <a:srgbClr val="013DB9"/>
              </a:solidFill>
              <a:latin typeface="Cambria" panose="02040503050406030204" pitchFamily="18" charset="0"/>
              <a:ea typeface="微软雅黑" panose="020B0503020204020204" pitchFamily="34" charset="-122"/>
            </a:endParaRPr>
          </a:p>
        </p:txBody>
      </p:sp>
      <p:cxnSp>
        <p:nvCxnSpPr>
          <p:cNvPr id="14" name="直接连接符 13"/>
          <p:cNvCxnSpPr/>
          <p:nvPr/>
        </p:nvCxnSpPr>
        <p:spPr>
          <a:xfrm>
            <a:off x="7540055" y="1321013"/>
            <a:ext cx="25974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167196" y="1335375"/>
            <a:ext cx="0" cy="4458246"/>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6385" y="98425"/>
            <a:ext cx="5788660" cy="368300"/>
            <a:chOff x="286385" y="98425"/>
            <a:chExt cx="5788660" cy="368300"/>
          </a:xfrm>
        </p:grpSpPr>
        <p:sp>
          <p:nvSpPr>
            <p:cNvPr id="18" name="矩形 8"/>
            <p:cNvSpPr/>
            <p:nvPr/>
          </p:nvSpPr>
          <p:spPr>
            <a:xfrm>
              <a:off x="286385" y="98425"/>
              <a:ext cx="5788660" cy="368300"/>
            </a:xfrm>
            <a:prstGeom prst="rect">
              <a:avLst/>
            </a:prstGeom>
            <a:noFill/>
            <a:ln w="9525">
              <a:noFill/>
            </a:ln>
          </p:spPr>
          <p:txBody>
            <a:bodyPr wrap="square">
              <a:spAutoFit/>
            </a:bodyPr>
            <a:lstStyle/>
            <a:p>
              <a:pPr>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创业培训</a:t>
              </a:r>
              <a:endPar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9" name="直接连接符 18"/>
            <p:cNvCxnSpPr/>
            <p:nvPr/>
          </p:nvCxnSpPr>
          <p:spPr>
            <a:xfrm>
              <a:off x="1647190"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493888" y="1512285"/>
            <a:ext cx="10541975" cy="4899175"/>
          </a:xfrm>
          <a:prstGeom prst="rect">
            <a:avLst/>
          </a:prstGeom>
        </p:spPr>
      </p:pic>
      <p:sp>
        <p:nvSpPr>
          <p:cNvPr id="6" name="文本框 5"/>
          <p:cNvSpPr txBox="1"/>
          <p:nvPr/>
        </p:nvSpPr>
        <p:spPr>
          <a:xfrm>
            <a:off x="748117" y="697117"/>
            <a:ext cx="10033516" cy="584775"/>
          </a:xfrm>
          <a:prstGeom prst="rect">
            <a:avLst/>
          </a:prstGeom>
          <a:noFill/>
        </p:spPr>
        <p:txBody>
          <a:bodyPr wrap="non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创业培训在找培训，点击“更多”去选择更多课程！！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36980" y="997585"/>
            <a:ext cx="9153525" cy="891540"/>
          </a:xfrm>
          <a:prstGeom prst="rect">
            <a:avLst/>
          </a:prstGeom>
          <a:noFill/>
        </p:spPr>
        <p:txBody>
          <a:bodyPr wrap="square" rtlCol="0">
            <a:spAutoFit/>
          </a:bodyPr>
          <a:p>
            <a:r>
              <a:rPr lang="zh-CN" altLang="zh-CN" sz="2600" dirty="0">
                <a:latin typeface="黑体" panose="02010609060101010101" pitchFamily="49" charset="-122"/>
                <a:ea typeface="黑体" panose="02010609060101010101" pitchFamily="49" charset="-122"/>
              </a:rPr>
              <a:t>职业生涯规划相关测评</a:t>
            </a:r>
            <a:endParaRPr lang="zh-CN" altLang="zh-CN" sz="2600" dirty="0">
              <a:latin typeface="黑体" panose="02010609060101010101" pitchFamily="49" charset="-122"/>
              <a:ea typeface="黑体" panose="02010609060101010101" pitchFamily="49" charset="-122"/>
            </a:endParaRPr>
          </a:p>
          <a:p>
            <a:r>
              <a:rPr lang="zh-CN" altLang="zh-CN" sz="2600" dirty="0">
                <a:latin typeface="黑体" panose="02010609060101010101" pitchFamily="49" charset="-122"/>
                <a:ea typeface="黑体" panose="02010609060101010101" pitchFamily="49" charset="-122"/>
              </a:rPr>
              <a:t>以下四个为必测项目，其他项目为选测项目。</a:t>
            </a:r>
            <a:endParaRPr lang="zh-CN" altLang="zh-CN" sz="2600" dirty="0">
              <a:latin typeface="黑体" panose="02010609060101010101" pitchFamily="49" charset="-122"/>
              <a:ea typeface="黑体" panose="02010609060101010101" pitchFamily="49" charset="-122"/>
            </a:endParaRPr>
          </a:p>
        </p:txBody>
      </p:sp>
      <p:pic>
        <p:nvPicPr>
          <p:cNvPr id="3" name="图片 2" descr="K25FUV[MZ`IJL7~I]{~_}B0"/>
          <p:cNvPicPr>
            <a:picLocks noChangeAspect="1"/>
          </p:cNvPicPr>
          <p:nvPr/>
        </p:nvPicPr>
        <p:blipFill>
          <a:blip r:embed="rId1"/>
          <a:stretch>
            <a:fillRect/>
          </a:stretch>
        </p:blipFill>
        <p:spPr>
          <a:xfrm>
            <a:off x="119380" y="2406015"/>
            <a:ext cx="3124835" cy="2648585"/>
          </a:xfrm>
          <a:prstGeom prst="rect">
            <a:avLst/>
          </a:prstGeom>
        </p:spPr>
      </p:pic>
      <p:pic>
        <p:nvPicPr>
          <p:cNvPr id="4" name="图片 3" descr="EW4VWQKF9_47J64VQ`I)LA9"/>
          <p:cNvPicPr>
            <a:picLocks noChangeAspect="1"/>
          </p:cNvPicPr>
          <p:nvPr/>
        </p:nvPicPr>
        <p:blipFill>
          <a:blip r:embed="rId2"/>
          <a:stretch>
            <a:fillRect/>
          </a:stretch>
        </p:blipFill>
        <p:spPr>
          <a:xfrm>
            <a:off x="3244215" y="2406015"/>
            <a:ext cx="2848610" cy="2581910"/>
          </a:xfrm>
          <a:prstGeom prst="rect">
            <a:avLst/>
          </a:prstGeom>
        </p:spPr>
      </p:pic>
      <p:pic>
        <p:nvPicPr>
          <p:cNvPr id="5" name="图片 4" descr="_03(K8P_RHCYF8SO83G1_`U"/>
          <p:cNvPicPr>
            <a:picLocks noChangeAspect="1"/>
          </p:cNvPicPr>
          <p:nvPr/>
        </p:nvPicPr>
        <p:blipFill>
          <a:blip r:embed="rId3"/>
          <a:stretch>
            <a:fillRect/>
          </a:stretch>
        </p:blipFill>
        <p:spPr>
          <a:xfrm>
            <a:off x="6214745" y="2512060"/>
            <a:ext cx="2934335" cy="2114550"/>
          </a:xfrm>
          <a:prstGeom prst="rect">
            <a:avLst/>
          </a:prstGeom>
        </p:spPr>
      </p:pic>
      <p:pic>
        <p:nvPicPr>
          <p:cNvPr id="6" name="图片 5" descr="]33MUL56[LD$8NQ3805]X(Q"/>
          <p:cNvPicPr>
            <a:picLocks noChangeAspect="1"/>
          </p:cNvPicPr>
          <p:nvPr/>
        </p:nvPicPr>
        <p:blipFill>
          <a:blip r:embed="rId4"/>
          <a:stretch>
            <a:fillRect/>
          </a:stretch>
        </p:blipFill>
        <p:spPr>
          <a:xfrm>
            <a:off x="9149080" y="2493010"/>
            <a:ext cx="2753360" cy="21526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36980" y="997585"/>
            <a:ext cx="9153525" cy="891540"/>
          </a:xfrm>
          <a:prstGeom prst="rect">
            <a:avLst/>
          </a:prstGeom>
          <a:noFill/>
        </p:spPr>
        <p:txBody>
          <a:bodyPr wrap="square" rtlCol="0">
            <a:spAutoFit/>
          </a:bodyPr>
          <a:p>
            <a:r>
              <a:rPr lang="zh-CN" altLang="zh-CN" sz="2600" dirty="0">
                <a:latin typeface="黑体" panose="02010609060101010101" pitchFamily="49" charset="-122"/>
                <a:ea typeface="黑体" panose="02010609060101010101" pitchFamily="49" charset="-122"/>
              </a:rPr>
              <a:t>创业素质相关测评</a:t>
            </a:r>
            <a:endParaRPr lang="zh-CN" altLang="zh-CN" sz="2600" dirty="0">
              <a:latin typeface="黑体" panose="02010609060101010101" pitchFamily="49" charset="-122"/>
              <a:ea typeface="黑体" panose="02010609060101010101" pitchFamily="49" charset="-122"/>
            </a:endParaRPr>
          </a:p>
          <a:p>
            <a:r>
              <a:rPr lang="zh-CN" altLang="zh-CN" sz="2600" dirty="0">
                <a:latin typeface="黑体" panose="02010609060101010101" pitchFamily="49" charset="-122"/>
                <a:ea typeface="黑体" panose="02010609060101010101" pitchFamily="49" charset="-122"/>
              </a:rPr>
              <a:t>以下三个测评项目为必测项，其他项目为选测项目</a:t>
            </a:r>
            <a:endParaRPr lang="zh-CN" altLang="zh-CN" sz="2600" dirty="0">
              <a:latin typeface="黑体" panose="02010609060101010101" pitchFamily="49" charset="-122"/>
              <a:ea typeface="黑体" panose="02010609060101010101" pitchFamily="49" charset="-122"/>
            </a:endParaRPr>
          </a:p>
        </p:txBody>
      </p:sp>
      <p:pic>
        <p:nvPicPr>
          <p:cNvPr id="3" name="图片 2" descr="UY`}MDE9@I[N(USO5WRXT]W"/>
          <p:cNvPicPr>
            <a:picLocks noChangeAspect="1"/>
          </p:cNvPicPr>
          <p:nvPr/>
        </p:nvPicPr>
        <p:blipFill>
          <a:blip r:embed="rId1"/>
          <a:stretch>
            <a:fillRect/>
          </a:stretch>
        </p:blipFill>
        <p:spPr>
          <a:xfrm>
            <a:off x="4538345" y="2286000"/>
            <a:ext cx="2886710" cy="2286635"/>
          </a:xfrm>
          <a:prstGeom prst="rect">
            <a:avLst/>
          </a:prstGeom>
        </p:spPr>
      </p:pic>
      <p:pic>
        <p:nvPicPr>
          <p:cNvPr id="4" name="图片 3" descr="OMUW@L_RK4%ZZ@)M27[62XI"/>
          <p:cNvPicPr>
            <a:picLocks noChangeAspect="1"/>
          </p:cNvPicPr>
          <p:nvPr/>
        </p:nvPicPr>
        <p:blipFill>
          <a:blip r:embed="rId2"/>
          <a:stretch>
            <a:fillRect/>
          </a:stretch>
        </p:blipFill>
        <p:spPr>
          <a:xfrm>
            <a:off x="1236980" y="2237740"/>
            <a:ext cx="2658110" cy="2334260"/>
          </a:xfrm>
          <a:prstGeom prst="rect">
            <a:avLst/>
          </a:prstGeom>
        </p:spPr>
      </p:pic>
      <p:pic>
        <p:nvPicPr>
          <p:cNvPr id="5" name="图片 4" descr="~Y37D~F@_RCG`W3YB(@]~7U"/>
          <p:cNvPicPr>
            <a:picLocks noChangeAspect="1"/>
          </p:cNvPicPr>
          <p:nvPr/>
        </p:nvPicPr>
        <p:blipFill>
          <a:blip r:embed="rId3"/>
          <a:stretch>
            <a:fillRect/>
          </a:stretch>
        </p:blipFill>
        <p:spPr>
          <a:xfrm>
            <a:off x="7707630" y="2237740"/>
            <a:ext cx="2894965" cy="228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0445" y="1444625"/>
            <a:ext cx="9446895" cy="1291590"/>
          </a:xfrm>
          <a:prstGeom prst="rect">
            <a:avLst/>
          </a:prstGeom>
          <a:noFill/>
        </p:spPr>
        <p:txBody>
          <a:bodyPr wrap="square" rtlCol="0">
            <a:spAutoFit/>
          </a:bodyPr>
          <a:p>
            <a:r>
              <a:rPr lang="zh-CN" altLang="zh-CN" sz="2600" dirty="0">
                <a:latin typeface="黑体" panose="02010609060101010101" pitchFamily="49" charset="-122"/>
                <a:ea typeface="黑体" panose="02010609060101010101" pitchFamily="49" charset="-122"/>
              </a:rPr>
              <a:t>测评结束后将测评报告打印出来交给辅导员</a:t>
            </a:r>
            <a:endParaRPr lang="zh-CN" altLang="zh-CN" sz="2600" dirty="0">
              <a:latin typeface="黑体" panose="02010609060101010101" pitchFamily="49" charset="-122"/>
              <a:ea typeface="黑体" panose="02010609060101010101" pitchFamily="49" charset="-122"/>
            </a:endParaRPr>
          </a:p>
          <a:p>
            <a:r>
              <a:rPr lang="zh-CN" altLang="zh-CN" sz="2600" dirty="0">
                <a:latin typeface="黑体" panose="02010609060101010101" pitchFamily="49" charset="-122"/>
                <a:ea typeface="黑体" panose="02010609060101010101" pitchFamily="49" charset="-122"/>
              </a:rPr>
              <a:t>辅导员将班级学生测评报告电子版按照学号排好后统一交到创业学院</a:t>
            </a:r>
            <a:r>
              <a:rPr lang="en-US" altLang="zh-CN" sz="2600" dirty="0">
                <a:latin typeface="黑体" panose="02010609060101010101" pitchFamily="49" charset="-122"/>
                <a:ea typeface="黑体" panose="02010609060101010101" pitchFamily="49" charset="-122"/>
              </a:rPr>
              <a:t>112</a:t>
            </a:r>
            <a:r>
              <a:rPr lang="zh-CN" altLang="en-US" sz="2600" dirty="0">
                <a:latin typeface="黑体" panose="02010609060101010101" pitchFamily="49" charset="-122"/>
                <a:ea typeface="黑体" panose="02010609060101010101" pitchFamily="49" charset="-122"/>
              </a:rPr>
              <a:t>办公室备存。</a:t>
            </a:r>
            <a:endParaRPr lang="zh-CN" altLang="en-US" sz="2600" dirty="0">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10025" y="0"/>
            <a:ext cx="4295777" cy="6858000"/>
          </a:xfrm>
          <a:prstGeom prst="rect">
            <a:avLst/>
          </a:prstGeom>
          <a:gradFill>
            <a:gsLst>
              <a:gs pos="0">
                <a:srgbClr val="457EBE"/>
              </a:gs>
              <a:gs pos="14000">
                <a:srgbClr val="3066B3">
                  <a:alpha val="100000"/>
                </a:srgbClr>
              </a:gs>
              <a:gs pos="100000">
                <a:srgbClr val="1A4EA7"/>
              </a:gs>
            </a:gsLst>
            <a:lin ang="5400000" scaled="0"/>
          </a:gradFill>
          <a:ln>
            <a:noFill/>
          </a:ln>
          <a:effectLst/>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zh-CN" sz="1800">
              <a:solidFill>
                <a:srgbClr val="FFFFFF"/>
              </a:solidFill>
              <a:latin typeface="Calibri" panose="020F0502020204030204" pitchFamily="34" charset="0"/>
              <a:sym typeface="Calibri" panose="020F0502020204030204" pitchFamily="34" charset="0"/>
            </a:endParaRPr>
          </a:p>
        </p:txBody>
      </p:sp>
      <p:sp>
        <p:nvSpPr>
          <p:cNvPr id="5124" name="文本框 52"/>
          <p:cNvSpPr>
            <a:spLocks noChangeArrowheads="1"/>
          </p:cNvSpPr>
          <p:nvPr/>
        </p:nvSpPr>
        <p:spPr bwMode="auto">
          <a:xfrm>
            <a:off x="860028" y="2864485"/>
            <a:ext cx="2771775" cy="862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zh-CN" sz="5000" b="1" dirty="0">
                <a:solidFill>
                  <a:schemeClr val="bg1"/>
                </a:solidFill>
                <a:latin typeface="Calibri" panose="020F0502020204030204" pitchFamily="34" charset="0"/>
                <a:ea typeface="微软雅黑" panose="020B0503020204020204" pitchFamily="34" charset="-122"/>
              </a:rPr>
              <a:t>目  录</a:t>
            </a:r>
            <a:endParaRPr lang="zh-CN" altLang="zh-CN" sz="5000" b="1" dirty="0">
              <a:solidFill>
                <a:schemeClr val="bg1"/>
              </a:solidFill>
              <a:latin typeface="Calibri" panose="020F0502020204030204" pitchFamily="34" charset="0"/>
              <a:ea typeface="微软雅黑" panose="020B0503020204020204" pitchFamily="34" charset="-122"/>
            </a:endParaRPr>
          </a:p>
        </p:txBody>
      </p:sp>
      <p:sp>
        <p:nvSpPr>
          <p:cNvPr id="5126" name="TextBox 6"/>
          <p:cNvSpPr>
            <a:spLocks noChangeArrowheads="1"/>
          </p:cNvSpPr>
          <p:nvPr/>
        </p:nvSpPr>
        <p:spPr bwMode="auto">
          <a:xfrm>
            <a:off x="5704526" y="1621622"/>
            <a:ext cx="3698875"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en-US" altLang="zh-CN" sz="2400" dirty="0">
                <a:solidFill>
                  <a:srgbClr val="F39B18"/>
                </a:solidFill>
                <a:latin typeface="Impact" panose="020B0806030902050204" pitchFamily="34" charset="0"/>
                <a:ea typeface="微软雅黑" panose="020B0503020204020204" pitchFamily="34" charset="-122"/>
                <a:sym typeface="Impact" panose="020B0806030902050204" pitchFamily="34" charset="0"/>
              </a:rPr>
              <a:t>01</a:t>
            </a:r>
            <a:r>
              <a:rPr lang="zh-CN" altLang="en-US" sz="2400" dirty="0">
                <a:solidFill>
                  <a:srgbClr val="F39B18"/>
                </a:solidFill>
                <a:latin typeface="Impact" panose="020B0806030902050204" pitchFamily="34" charset="0"/>
                <a:ea typeface="微软雅黑" panose="020B0503020204020204" pitchFamily="34" charset="-122"/>
                <a:sym typeface="Impact" panose="020B0806030902050204" pitchFamily="34" charset="0"/>
              </a:rPr>
              <a:t>　电脑网页操作流程</a:t>
            </a:r>
            <a:endParaRPr lang="zh-CN" altLang="en-US" sz="2400" dirty="0">
              <a:solidFill>
                <a:srgbClr val="F39B1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127" name="TextBox 10"/>
          <p:cNvSpPr>
            <a:spLocks noChangeArrowheads="1"/>
          </p:cNvSpPr>
          <p:nvPr/>
        </p:nvSpPr>
        <p:spPr bwMode="auto">
          <a:xfrm>
            <a:off x="5693096" y="2982264"/>
            <a:ext cx="4352925"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dirty="0">
                <a:solidFill>
                  <a:srgbClr val="0C0C0C"/>
                </a:solidFill>
                <a:latin typeface="Impact" panose="020B0806030902050204" pitchFamily="34" charset="0"/>
                <a:ea typeface="微软雅黑" panose="020B0503020204020204" pitchFamily="34" charset="-122"/>
                <a:sym typeface="Impact" panose="020B0806030902050204" pitchFamily="34" charset="0"/>
              </a:rPr>
              <a:t>02</a:t>
            </a:r>
            <a:r>
              <a:rPr lang="zh-CN" altLang="en-US" sz="2400" dirty="0">
                <a:solidFill>
                  <a:srgbClr val="0C0C0C"/>
                </a:solidFill>
                <a:latin typeface="Impact" panose="020B0806030902050204" pitchFamily="34" charset="0"/>
                <a:ea typeface="微软雅黑" panose="020B0503020204020204" pitchFamily="34" charset="-122"/>
                <a:sym typeface="Impact" panose="020B0806030902050204" pitchFamily="34" charset="0"/>
              </a:rPr>
              <a:t>　手机</a:t>
            </a:r>
            <a:r>
              <a:rPr lang="en-US" altLang="zh-CN" sz="2400" dirty="0">
                <a:solidFill>
                  <a:srgbClr val="0C0C0C"/>
                </a:solidFill>
                <a:latin typeface="Impact" panose="020B0806030902050204" pitchFamily="34" charset="0"/>
                <a:ea typeface="微软雅黑" panose="020B0503020204020204" pitchFamily="34" charset="-122"/>
                <a:sym typeface="Impact" panose="020B0806030902050204" pitchFamily="34" charset="0"/>
              </a:rPr>
              <a:t>APP</a:t>
            </a:r>
            <a:r>
              <a:rPr lang="zh-CN" altLang="en-US" sz="2400" dirty="0">
                <a:solidFill>
                  <a:srgbClr val="0C0C0C"/>
                </a:solidFill>
                <a:latin typeface="Impact" panose="020B0806030902050204" pitchFamily="34" charset="0"/>
                <a:ea typeface="微软雅黑" panose="020B0503020204020204" pitchFamily="34" charset="-122"/>
                <a:sym typeface="Impact" panose="020B0806030902050204" pitchFamily="34" charset="0"/>
              </a:rPr>
              <a:t>操作流程</a:t>
            </a:r>
            <a:endParaRPr lang="zh-CN" altLang="en-US" sz="2400" dirty="0">
              <a:solidFill>
                <a:srgbClr val="0C0C0C"/>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129" name="直接连接符 10"/>
          <p:cNvSpPr>
            <a:spLocks noChangeShapeType="1"/>
          </p:cNvSpPr>
          <p:nvPr/>
        </p:nvSpPr>
        <p:spPr bwMode="auto">
          <a:xfrm flipV="1">
            <a:off x="5558790" y="2144861"/>
            <a:ext cx="5313045" cy="5080"/>
          </a:xfrm>
          <a:prstGeom prst="line">
            <a:avLst/>
          </a:prstGeom>
          <a:noFill/>
          <a:ln w="9525">
            <a:solidFill>
              <a:srgbClr val="D8D8D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131" name="直接连接符 12"/>
          <p:cNvSpPr>
            <a:spLocks noChangeShapeType="1"/>
          </p:cNvSpPr>
          <p:nvPr/>
        </p:nvSpPr>
        <p:spPr bwMode="auto">
          <a:xfrm flipV="1">
            <a:off x="5594985" y="3528046"/>
            <a:ext cx="5301615" cy="20955"/>
          </a:xfrm>
          <a:prstGeom prst="line">
            <a:avLst/>
          </a:prstGeom>
          <a:noFill/>
          <a:ln w="9525">
            <a:solidFill>
              <a:srgbClr val="D8D8D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 name="TextBox 10"/>
          <p:cNvSpPr>
            <a:spLocks noChangeArrowheads="1"/>
          </p:cNvSpPr>
          <p:nvPr/>
        </p:nvSpPr>
        <p:spPr bwMode="auto">
          <a:xfrm>
            <a:off x="5693096" y="4372706"/>
            <a:ext cx="4352925" cy="368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dirty="0">
                <a:solidFill>
                  <a:srgbClr val="0C0C0C"/>
                </a:solidFill>
                <a:latin typeface="Impact" panose="020B0806030902050204" pitchFamily="34" charset="0"/>
                <a:ea typeface="微软雅黑" panose="020B0503020204020204" pitchFamily="34" charset="-122"/>
                <a:sym typeface="Impact" panose="020B0806030902050204" pitchFamily="34" charset="0"/>
              </a:rPr>
              <a:t>03</a:t>
            </a:r>
            <a:r>
              <a:rPr lang="zh-CN" altLang="en-US" sz="2400" dirty="0">
                <a:solidFill>
                  <a:srgbClr val="0C0C0C"/>
                </a:solidFill>
                <a:latin typeface="Impact" panose="020B0806030902050204" pitchFamily="34" charset="0"/>
                <a:ea typeface="微软雅黑" panose="020B0503020204020204" pitchFamily="34" charset="-122"/>
                <a:sym typeface="Impact" panose="020B0806030902050204" pitchFamily="34" charset="0"/>
              </a:rPr>
              <a:t>　常见问题</a:t>
            </a:r>
            <a:endParaRPr lang="zh-CN" altLang="en-US" sz="2400" dirty="0">
              <a:solidFill>
                <a:srgbClr val="0C0C0C"/>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 name="直接连接符 12"/>
          <p:cNvSpPr>
            <a:spLocks noChangeShapeType="1"/>
          </p:cNvSpPr>
          <p:nvPr/>
        </p:nvSpPr>
        <p:spPr bwMode="auto">
          <a:xfrm flipV="1">
            <a:off x="5594985" y="4918488"/>
            <a:ext cx="5301615" cy="20955"/>
          </a:xfrm>
          <a:prstGeom prst="line">
            <a:avLst/>
          </a:prstGeom>
          <a:noFill/>
          <a:ln w="9525">
            <a:solidFill>
              <a:srgbClr val="D8D8D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Tree>
  </p:cSld>
  <p:clrMapOvr>
    <a:masterClrMapping/>
  </p:clrMapOvr>
  <p:transition advTm="20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右 1"/>
          <p:cNvSpPr/>
          <p:nvPr/>
        </p:nvSpPr>
        <p:spPr>
          <a:xfrm>
            <a:off x="10073" y="3307983"/>
            <a:ext cx="12171854" cy="580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43"/>
          <p:cNvGrpSpPr/>
          <p:nvPr/>
        </p:nvGrpSpPr>
        <p:grpSpPr>
          <a:xfrm>
            <a:off x="858836" y="4869160"/>
            <a:ext cx="2917973" cy="1440160"/>
            <a:chOff x="2465354" y="1766554"/>
            <a:chExt cx="2019300" cy="929883"/>
          </a:xfrm>
        </p:grpSpPr>
        <p:sp>
          <p:nvSpPr>
            <p:cNvPr id="18" name="Text Placeholder 2"/>
            <p:cNvSpPr txBox="1"/>
            <p:nvPr/>
          </p:nvSpPr>
          <p:spPr>
            <a:xfrm>
              <a:off x="2465354" y="1766554"/>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600" b="1" dirty="0">
                  <a:solidFill>
                    <a:schemeClr val="tx1">
                      <a:lumMod val="85000"/>
                      <a:lumOff val="15000"/>
                    </a:schemeClr>
                  </a:solidFill>
                </a:rPr>
                <a:t>创业者、创业企业实名认证</a:t>
              </a:r>
              <a:endParaRPr lang="en-US" altLang="zh-CN" sz="1600" b="1" dirty="0">
                <a:solidFill>
                  <a:schemeClr val="tx1">
                    <a:lumMod val="85000"/>
                    <a:lumOff val="15000"/>
                  </a:schemeClr>
                </a:solidFill>
              </a:endParaRPr>
            </a:p>
          </p:txBody>
        </p:sp>
        <p:sp>
          <p:nvSpPr>
            <p:cNvPr id="19" name="Text Placeholder 8"/>
            <p:cNvSpPr txBox="1"/>
            <p:nvPr/>
          </p:nvSpPr>
          <p:spPr>
            <a:xfrm>
              <a:off x="2465354" y="2017588"/>
              <a:ext cx="2019300" cy="678849"/>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通过打通公安、工商、教育及中国移动、支付宝等数据接口，实现用户身份信息的真实核验</a:t>
              </a:r>
              <a:endParaRPr lang="en-US" altLang="zh-CN" dirty="0">
                <a:solidFill>
                  <a:schemeClr val="tx1">
                    <a:lumMod val="85000"/>
                    <a:lumOff val="15000"/>
                  </a:schemeClr>
                </a:solidFill>
              </a:endParaRPr>
            </a:p>
          </p:txBody>
        </p:sp>
      </p:grpSp>
      <p:cxnSp>
        <p:nvCxnSpPr>
          <p:cNvPr id="27" name="直接连接符 26"/>
          <p:cNvCxnSpPr>
            <a:stCxn id="38" idx="0"/>
          </p:cNvCxnSpPr>
          <p:nvPr/>
        </p:nvCxnSpPr>
        <p:spPr>
          <a:xfrm>
            <a:off x="2341512" y="2586757"/>
            <a:ext cx="10073" cy="479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1345293" y="2586757"/>
            <a:ext cx="1992435" cy="1992435"/>
            <a:chOff x="2714799" y="2648622"/>
            <a:chExt cx="1891378" cy="1891378"/>
          </a:xfrm>
          <a:solidFill>
            <a:srgbClr val="005DA2"/>
          </a:solidFill>
        </p:grpSpPr>
        <p:sp>
          <p:nvSpPr>
            <p:cNvPr id="38" name="Oval 8"/>
            <p:cNvSpPr/>
            <p:nvPr/>
          </p:nvSpPr>
          <p:spPr>
            <a:xfrm>
              <a:off x="2714799"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39" name="Text Placeholder 2"/>
            <p:cNvSpPr txBox="1"/>
            <p:nvPr/>
          </p:nvSpPr>
          <p:spPr>
            <a:xfrm>
              <a:off x="3042684" y="3306372"/>
              <a:ext cx="1224136"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rPr>
                <a:t>认证</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702135" y="2586757"/>
            <a:ext cx="1992435" cy="1992435"/>
            <a:chOff x="4290947" y="2648622"/>
            <a:chExt cx="1891378" cy="1891378"/>
          </a:xfrm>
          <a:solidFill>
            <a:srgbClr val="FFC400"/>
          </a:solidFill>
        </p:grpSpPr>
        <p:sp>
          <p:nvSpPr>
            <p:cNvPr id="41" name="Oval 9"/>
            <p:cNvSpPr/>
            <p:nvPr/>
          </p:nvSpPr>
          <p:spPr>
            <a:xfrm>
              <a:off x="4290947"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42" name="Text Placeholder 2"/>
            <p:cNvSpPr txBox="1"/>
            <p:nvPr/>
          </p:nvSpPr>
          <p:spPr>
            <a:xfrm>
              <a:off x="4621705" y="3307506"/>
              <a:ext cx="1224136"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rPr>
                <a:t>领券</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058976" y="2586757"/>
            <a:ext cx="1992435" cy="1992435"/>
            <a:chOff x="5867096" y="2648622"/>
            <a:chExt cx="1891378" cy="1891378"/>
          </a:xfrm>
          <a:solidFill>
            <a:srgbClr val="005DA2"/>
          </a:solidFill>
        </p:grpSpPr>
        <p:sp>
          <p:nvSpPr>
            <p:cNvPr id="44" name="Oval 10"/>
            <p:cNvSpPr/>
            <p:nvPr/>
          </p:nvSpPr>
          <p:spPr>
            <a:xfrm>
              <a:off x="5867096" y="2648622"/>
              <a:ext cx="1891378" cy="1891378"/>
            </a:xfrm>
            <a:prstGeom prst="ellipse">
              <a:avLst/>
            </a:prstGeom>
            <a:solidFill>
              <a:schemeClr val="accent1"/>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45" name="Text Placeholder 2"/>
            <p:cNvSpPr txBox="1"/>
            <p:nvPr/>
          </p:nvSpPr>
          <p:spPr>
            <a:xfrm>
              <a:off x="6205250" y="3317278"/>
              <a:ext cx="1224136"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rPr>
                <a:t>支付</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8415817" y="2586757"/>
            <a:ext cx="1992435" cy="1992435"/>
            <a:chOff x="7520165" y="2648622"/>
            <a:chExt cx="1891378" cy="1891378"/>
          </a:xfrm>
          <a:solidFill>
            <a:srgbClr val="FFC400"/>
          </a:solidFill>
        </p:grpSpPr>
        <p:sp>
          <p:nvSpPr>
            <p:cNvPr id="47" name="Oval 11"/>
            <p:cNvSpPr/>
            <p:nvPr/>
          </p:nvSpPr>
          <p:spPr>
            <a:xfrm>
              <a:off x="7520165" y="2648622"/>
              <a:ext cx="1891378" cy="1891378"/>
            </a:xfrm>
            <a:prstGeom prst="ellipse">
              <a:avLst/>
            </a:prstGeom>
            <a:solidFill>
              <a:schemeClr val="bg1">
                <a:lumMod val="65000"/>
              </a:schemeClr>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en-US" dirty="0">
                <a:solidFill>
                  <a:schemeClr val="lt1"/>
                </a:solidFill>
                <a:latin typeface="微软雅黑" panose="020B0503020204020204" pitchFamily="34" charset="-122"/>
                <a:ea typeface="微软雅黑" panose="020B0503020204020204" pitchFamily="34" charset="-122"/>
              </a:endParaRPr>
            </a:p>
          </p:txBody>
        </p:sp>
        <p:sp>
          <p:nvSpPr>
            <p:cNvPr id="48" name="Text Placeholder 2"/>
            <p:cNvSpPr txBox="1"/>
            <p:nvPr/>
          </p:nvSpPr>
          <p:spPr>
            <a:xfrm>
              <a:off x="7853080" y="3311491"/>
              <a:ext cx="1224136"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rPr>
                <a:t>评价</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grpSp>
        <p:nvGrpSpPr>
          <p:cNvPr id="50" name="Group 43"/>
          <p:cNvGrpSpPr/>
          <p:nvPr/>
        </p:nvGrpSpPr>
        <p:grpSpPr>
          <a:xfrm>
            <a:off x="3322498" y="1161928"/>
            <a:ext cx="2917973" cy="1440160"/>
            <a:chOff x="2465354" y="1766554"/>
            <a:chExt cx="2019300" cy="929883"/>
          </a:xfrm>
        </p:grpSpPr>
        <p:sp>
          <p:nvSpPr>
            <p:cNvPr id="51" name="Text Placeholder 2"/>
            <p:cNvSpPr txBox="1"/>
            <p:nvPr/>
          </p:nvSpPr>
          <p:spPr>
            <a:xfrm>
              <a:off x="2465354" y="1766554"/>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600" b="1" dirty="0">
                  <a:solidFill>
                    <a:schemeClr val="tx1">
                      <a:lumMod val="85000"/>
                      <a:lumOff val="15000"/>
                    </a:schemeClr>
                  </a:solidFill>
                </a:rPr>
                <a:t>符合条件的用户申请创业券</a:t>
              </a:r>
              <a:endParaRPr lang="en-US" altLang="zh-CN" sz="1600" b="1" dirty="0">
                <a:solidFill>
                  <a:schemeClr val="tx1">
                    <a:lumMod val="85000"/>
                    <a:lumOff val="15000"/>
                  </a:schemeClr>
                </a:solidFill>
              </a:endParaRPr>
            </a:p>
          </p:txBody>
        </p:sp>
        <p:sp>
          <p:nvSpPr>
            <p:cNvPr id="52" name="Text Placeholder 8"/>
            <p:cNvSpPr txBox="1"/>
            <p:nvPr/>
          </p:nvSpPr>
          <p:spPr>
            <a:xfrm>
              <a:off x="2465354" y="2017588"/>
              <a:ext cx="2019300" cy="678849"/>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创业券按季度发放，符合申领条件的用户可按照当季需要申领一定额度的创业券</a:t>
              </a:r>
              <a:endParaRPr lang="en-US" altLang="zh-CN" dirty="0">
                <a:solidFill>
                  <a:schemeClr val="tx1">
                    <a:lumMod val="85000"/>
                    <a:lumOff val="15000"/>
                  </a:schemeClr>
                </a:solidFill>
              </a:endParaRPr>
            </a:p>
          </p:txBody>
        </p:sp>
      </p:grpSp>
      <p:grpSp>
        <p:nvGrpSpPr>
          <p:cNvPr id="53" name="Group 43"/>
          <p:cNvGrpSpPr/>
          <p:nvPr/>
        </p:nvGrpSpPr>
        <p:grpSpPr>
          <a:xfrm>
            <a:off x="5596207" y="4869160"/>
            <a:ext cx="2917973" cy="1440160"/>
            <a:chOff x="2465354" y="1766554"/>
            <a:chExt cx="2019300" cy="929883"/>
          </a:xfrm>
        </p:grpSpPr>
        <p:sp>
          <p:nvSpPr>
            <p:cNvPr id="54" name="Text Placeholder 2"/>
            <p:cNvSpPr txBox="1"/>
            <p:nvPr/>
          </p:nvSpPr>
          <p:spPr>
            <a:xfrm>
              <a:off x="2465354" y="1766554"/>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600" b="1" dirty="0">
                  <a:solidFill>
                    <a:schemeClr val="tx1">
                      <a:lumMod val="85000"/>
                      <a:lumOff val="15000"/>
                    </a:schemeClr>
                  </a:solidFill>
                </a:rPr>
                <a:t>使用创业券购买补贴服务</a:t>
              </a:r>
              <a:endParaRPr lang="en-US" altLang="zh-CN" sz="1600" b="1" dirty="0">
                <a:solidFill>
                  <a:schemeClr val="tx1">
                    <a:lumMod val="85000"/>
                    <a:lumOff val="15000"/>
                  </a:schemeClr>
                </a:solidFill>
              </a:endParaRPr>
            </a:p>
          </p:txBody>
        </p:sp>
        <p:sp>
          <p:nvSpPr>
            <p:cNvPr id="55" name="Text Placeholder 8"/>
            <p:cNvSpPr txBox="1"/>
            <p:nvPr/>
          </p:nvSpPr>
          <p:spPr>
            <a:xfrm>
              <a:off x="2465354" y="2017588"/>
              <a:ext cx="2019300" cy="678849"/>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用户在购买测评、培训、代理服务等时，对纳入创业券购买的服务可以使用创业券支付，实现创业补贴</a:t>
              </a:r>
              <a:endParaRPr lang="en-US" altLang="zh-CN" dirty="0">
                <a:solidFill>
                  <a:schemeClr val="tx1">
                    <a:lumMod val="85000"/>
                    <a:lumOff val="15000"/>
                  </a:schemeClr>
                </a:solidFill>
              </a:endParaRPr>
            </a:p>
          </p:txBody>
        </p:sp>
      </p:grpSp>
      <p:grpSp>
        <p:nvGrpSpPr>
          <p:cNvPr id="56" name="Group 43"/>
          <p:cNvGrpSpPr/>
          <p:nvPr/>
        </p:nvGrpSpPr>
        <p:grpSpPr>
          <a:xfrm>
            <a:off x="7952305" y="1124744"/>
            <a:ext cx="3065466" cy="1440160"/>
            <a:chOff x="2465354" y="1766554"/>
            <a:chExt cx="2121368" cy="929883"/>
          </a:xfrm>
        </p:grpSpPr>
        <p:sp>
          <p:nvSpPr>
            <p:cNvPr id="57" name="Text Placeholder 2"/>
            <p:cNvSpPr txBox="1"/>
            <p:nvPr/>
          </p:nvSpPr>
          <p:spPr>
            <a:xfrm>
              <a:off x="2465354" y="1766554"/>
              <a:ext cx="2121368"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600" b="1" dirty="0">
                  <a:solidFill>
                    <a:schemeClr val="tx1">
                      <a:lumMod val="85000"/>
                      <a:lumOff val="15000"/>
                    </a:schemeClr>
                  </a:solidFill>
                </a:rPr>
                <a:t>对云平台、服务机构评价</a:t>
              </a:r>
              <a:endParaRPr lang="en-US" altLang="zh-CN" sz="1600" b="1" dirty="0">
                <a:solidFill>
                  <a:schemeClr val="tx1">
                    <a:lumMod val="85000"/>
                    <a:lumOff val="15000"/>
                  </a:schemeClr>
                </a:solidFill>
              </a:endParaRPr>
            </a:p>
          </p:txBody>
        </p:sp>
        <p:sp>
          <p:nvSpPr>
            <p:cNvPr id="58" name="Text Placeholder 8"/>
            <p:cNvSpPr txBox="1"/>
            <p:nvPr/>
          </p:nvSpPr>
          <p:spPr>
            <a:xfrm>
              <a:off x="2465354" y="2017588"/>
              <a:ext cx="2019300" cy="678849"/>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dirty="0">
                  <a:solidFill>
                    <a:schemeClr val="tx1">
                      <a:lumMod val="85000"/>
                      <a:lumOff val="15000"/>
                    </a:schemeClr>
                  </a:solidFill>
                </a:rPr>
                <a:t>用户在享受完服务后在云平台对平台、服务商进行详细评价，利于平台优化，服务商分级。</a:t>
              </a:r>
              <a:endParaRPr lang="en-US" altLang="zh-CN" dirty="0">
                <a:solidFill>
                  <a:schemeClr val="tx1">
                    <a:lumMod val="85000"/>
                    <a:lumOff val="15000"/>
                  </a:schemeClr>
                </a:solidFill>
              </a:endParaRPr>
            </a:p>
          </p:txBody>
        </p:sp>
      </p:grpSp>
      <p:grpSp>
        <p:nvGrpSpPr>
          <p:cNvPr id="33" name="组合 32"/>
          <p:cNvGrpSpPr/>
          <p:nvPr/>
        </p:nvGrpSpPr>
        <p:grpSpPr>
          <a:xfrm>
            <a:off x="451811" y="146481"/>
            <a:ext cx="5788660" cy="398780"/>
            <a:chOff x="451811" y="131241"/>
            <a:chExt cx="5788660" cy="398780"/>
          </a:xfrm>
        </p:grpSpPr>
        <p:sp>
          <p:nvSpPr>
            <p:cNvPr id="34" name="矩形 8"/>
            <p:cNvSpPr/>
            <p:nvPr/>
          </p:nvSpPr>
          <p:spPr>
            <a:xfrm>
              <a:off x="451811" y="131241"/>
              <a:ext cx="5788660" cy="398780"/>
            </a:xfrm>
            <a:prstGeom prst="rect">
              <a:avLst/>
            </a:prstGeom>
            <a:noFill/>
            <a:ln w="9525">
              <a:noFill/>
            </a:ln>
          </p:spPr>
          <p:txBody>
            <a:bodyPr wrap="square">
              <a:spAutoFit/>
            </a:body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sz="2000"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流程</a:t>
              </a:r>
              <a:endParaRPr lang="zh-CN" altLang="en-US" sz="2000"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35" name="直接连接符 34"/>
            <p:cNvCxnSpPr/>
            <p:nvPr/>
          </p:nvCxnSpPr>
          <p:spPr>
            <a:xfrm>
              <a:off x="2004538"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66876" y="1266855"/>
            <a:ext cx="10340836" cy="5053981"/>
          </a:xfrm>
          <a:prstGeom prst="rect">
            <a:avLst/>
          </a:prstGeom>
        </p:spPr>
      </p:pic>
      <p:sp>
        <p:nvSpPr>
          <p:cNvPr id="6" name="文本框 5"/>
          <p:cNvSpPr txBox="1"/>
          <p:nvPr/>
        </p:nvSpPr>
        <p:spPr>
          <a:xfrm>
            <a:off x="2655554" y="774412"/>
            <a:ext cx="7143782" cy="523220"/>
          </a:xfrm>
          <a:prstGeom prst="rect">
            <a:avLst/>
          </a:prstGeom>
          <a:noFill/>
        </p:spPr>
        <p:txBody>
          <a:bodyPr wrap="square"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安徽省创业服务云平台</a:t>
            </a:r>
            <a:r>
              <a:rPr lang="zh-CN" altLang="en-US" sz="2600" dirty="0">
                <a:latin typeface="微软雅黑" panose="020B0503020204020204" pitchFamily="34" charset="-122"/>
                <a:ea typeface="微软雅黑" panose="020B0503020204020204" pitchFamily="34" charset="-122"/>
              </a:rPr>
              <a:t> </a:t>
            </a:r>
            <a:r>
              <a:rPr lang="en-US" altLang="zh-CN" sz="2600" dirty="0">
                <a:latin typeface="微软雅黑" panose="020B0503020204020204" pitchFamily="34" charset="-122"/>
                <a:ea typeface="微软雅黑" panose="020B0503020204020204" pitchFamily="34" charset="-122"/>
                <a:hlinkClick r:id="rId2"/>
              </a:rPr>
              <a:t>www.ahcy.gov.cn</a:t>
            </a:r>
            <a:r>
              <a:rPr lang="en-US" altLang="zh-CN" sz="2600" dirty="0">
                <a:latin typeface="微软雅黑" panose="020B0503020204020204" pitchFamily="34" charset="-122"/>
                <a:ea typeface="微软雅黑" panose="020B0503020204020204" pitchFamily="34" charset="-122"/>
              </a:rPr>
              <a:t> </a:t>
            </a:r>
            <a:endParaRPr lang="zh-CN" altLang="en-US" sz="2600" dirty="0">
              <a:latin typeface="微软雅黑" panose="020B0503020204020204" pitchFamily="34" charset="-122"/>
              <a:ea typeface="微软雅黑" panose="020B0503020204020204" pitchFamily="34" charset="-122"/>
            </a:endParaRPr>
          </a:p>
        </p:txBody>
      </p:sp>
      <p:sp>
        <p:nvSpPr>
          <p:cNvPr id="7" name="矩形 8"/>
          <p:cNvSpPr/>
          <p:nvPr/>
        </p:nvSpPr>
        <p:spPr>
          <a:xfrm>
            <a:off x="451811" y="146481"/>
            <a:ext cx="5788660" cy="398780"/>
          </a:xfrm>
          <a:prstGeom prst="rect">
            <a:avLst/>
          </a:prstGeom>
          <a:noFill/>
          <a:ln w="9525">
            <a:noFill/>
          </a:ln>
        </p:spPr>
        <p:txBody>
          <a:bodyPr wrap="square">
            <a:spAutoFit/>
          </a:bodyPr>
          <a:lstStyle/>
          <a:p>
            <a:pPr>
              <a:spcBef>
                <a:spcPct val="0"/>
              </a:spcBef>
              <a:buFontTx/>
              <a:buNone/>
            </a:pPr>
            <a:r>
              <a:rPr lang="zh-CN" alt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sz="2000"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平台登录</a:t>
            </a:r>
            <a:endParaRPr lang="zh-CN" altLang="en-US" sz="2000"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8" name="直接连接符 7"/>
          <p:cNvCxnSpPr/>
          <p:nvPr/>
        </p:nvCxnSpPr>
        <p:spPr>
          <a:xfrm>
            <a:off x="2004538" y="16827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44845" y="762160"/>
            <a:ext cx="7403978" cy="3604888"/>
          </a:xfrm>
          <a:prstGeom prst="rect">
            <a:avLst/>
          </a:prstGeom>
        </p:spPr>
      </p:pic>
      <p:sp>
        <p:nvSpPr>
          <p:cNvPr id="30" name="矩形 8"/>
          <p:cNvSpPr/>
          <p:nvPr/>
        </p:nvSpPr>
        <p:spPr>
          <a:xfrm>
            <a:off x="286385" y="98425"/>
            <a:ext cx="5788660" cy="368300"/>
          </a:xfrm>
          <a:prstGeom prst="rect">
            <a:avLst/>
          </a:prstGeom>
          <a:noFill/>
          <a:ln w="9525">
            <a:noFill/>
          </a:ln>
        </p:spPr>
        <p:txBody>
          <a:bodyPr wrap="square">
            <a:spAutoFit/>
          </a:bodyPr>
          <a:lstStyle/>
          <a:p>
            <a:pPr>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创业券流程      </a:t>
            </a:r>
            <a:r>
              <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注册账号</a:t>
            </a:r>
            <a:endPar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31" name="直接连接符 30"/>
          <p:cNvCxnSpPr/>
          <p:nvPr/>
        </p:nvCxnSpPr>
        <p:spPr>
          <a:xfrm>
            <a:off x="1647190"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43537" t="6677" b="5537"/>
          <a:stretch>
            <a:fillRect/>
          </a:stretch>
        </p:blipFill>
        <p:spPr>
          <a:xfrm>
            <a:off x="1164009" y="1414974"/>
            <a:ext cx="6437090" cy="4680866"/>
          </a:xfrm>
          <a:prstGeom prst="rect">
            <a:avLst/>
          </a:prstGeom>
        </p:spPr>
      </p:pic>
      <p:sp>
        <p:nvSpPr>
          <p:cNvPr id="29" name="矩形 28"/>
          <p:cNvSpPr/>
          <p:nvPr/>
        </p:nvSpPr>
        <p:spPr>
          <a:xfrm>
            <a:off x="7990842" y="1566394"/>
            <a:ext cx="3948894" cy="3829062"/>
          </a:xfrm>
          <a:prstGeom prst="rect">
            <a:avLst/>
          </a:prstGeom>
        </p:spPr>
        <p:txBody>
          <a:bodyPr wrap="square" lIns="0" tIns="0" rIns="0" bIns="0">
            <a:spAutoFit/>
          </a:bodyPr>
          <a:lstStyle/>
          <a:p>
            <a:pPr indent="457200">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、用户点击左上角</a:t>
            </a:r>
            <a:r>
              <a:rPr lang="zh-CN" altLang="en-US" sz="2000" b="1" dirty="0">
                <a:solidFill>
                  <a:srgbClr val="FF0000"/>
                </a:solidFill>
                <a:latin typeface="微软雅黑" panose="020B0503020204020204" pitchFamily="34" charset="-122"/>
                <a:ea typeface="微软雅黑" panose="020B0503020204020204" pitchFamily="34" charset="-122"/>
              </a:rPr>
              <a:t>注册</a:t>
            </a:r>
            <a:r>
              <a:rPr lang="zh-CN" altLang="en-US" dirty="0">
                <a:latin typeface="微软雅黑" panose="020B0503020204020204" pitchFamily="34" charset="-122"/>
                <a:ea typeface="微软雅黑" panose="020B0503020204020204" pitchFamily="34" charset="-122"/>
              </a:rPr>
              <a:t>按钮进行账号注册。</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、注册账号为</a:t>
            </a:r>
            <a:r>
              <a:rPr lang="zh-CN" altLang="en-US" sz="2000" b="1" dirty="0">
                <a:solidFill>
                  <a:srgbClr val="FF0000"/>
                </a:solidFill>
                <a:latin typeface="微软雅黑" panose="020B0503020204020204" pitchFamily="34" charset="-122"/>
                <a:ea typeface="微软雅黑" panose="020B0503020204020204" pitchFamily="34" charset="-122"/>
              </a:rPr>
              <a:t>手机号</a:t>
            </a:r>
            <a:r>
              <a:rPr lang="zh-CN" altLang="en-US" dirty="0">
                <a:latin typeface="微软雅黑" panose="020B0503020204020204" pitchFamily="34" charset="-122"/>
                <a:ea typeface="微软雅黑" panose="020B0503020204020204" pitchFamily="34" charset="-122"/>
              </a:rPr>
              <a:t>，输入手机号，点击获取</a:t>
            </a:r>
            <a:r>
              <a:rPr lang="zh-CN" altLang="en-US" sz="2000" b="1" dirty="0">
                <a:solidFill>
                  <a:srgbClr val="FF0000"/>
                </a:solidFill>
                <a:latin typeface="微软雅黑" panose="020B0503020204020204" pitchFamily="34" charset="-122"/>
                <a:ea typeface="微软雅黑" panose="020B0503020204020204" pitchFamily="34" charset="-122"/>
              </a:rPr>
              <a:t>手机验证码</a:t>
            </a:r>
            <a:r>
              <a:rPr lang="zh-CN" altLang="en-US" dirty="0">
                <a:latin typeface="微软雅黑" panose="020B0503020204020204" pitchFamily="34" charset="-122"/>
                <a:ea typeface="微软雅黑" panose="020B0503020204020204" pitchFamily="34" charset="-122"/>
              </a:rPr>
              <a:t>，并填写手机验证码。</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、设置登录密码（</a:t>
            </a:r>
            <a:r>
              <a:rPr lang="en-US" altLang="zh-CN" dirty="0">
                <a:latin typeface="微软雅黑" panose="020B0503020204020204" pitchFamily="34" charset="-122"/>
                <a:ea typeface="微软雅黑" panose="020B0503020204020204" pitchFamily="34" charset="-122"/>
              </a:rPr>
              <a:t>6-10</a:t>
            </a:r>
            <a:r>
              <a:rPr lang="zh-CN" altLang="en-US" dirty="0">
                <a:latin typeface="微软雅黑" panose="020B0503020204020204" pitchFamily="34" charset="-122"/>
                <a:ea typeface="微软雅黑" panose="020B0503020204020204" pitchFamily="34" charset="-122"/>
              </a:rPr>
              <a:t>位数字或字母）。</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、勾选“同意用户注册协议”成功完成注册。</a:t>
            </a:r>
            <a:endParaRPr lang="en-US" altLang="zh-CN" dirty="0">
              <a:latin typeface="微软雅黑" panose="020B0503020204020204" pitchFamily="34" charset="-122"/>
              <a:ea typeface="微软雅黑" panose="020B0503020204020204" pitchFamily="34" charset="-122"/>
            </a:endParaRPr>
          </a:p>
        </p:txBody>
      </p:sp>
      <p:sp>
        <p:nvSpPr>
          <p:cNvPr id="32" name="矩形 31"/>
          <p:cNvSpPr/>
          <p:nvPr/>
        </p:nvSpPr>
        <p:spPr>
          <a:xfrm>
            <a:off x="8225443" y="762160"/>
            <a:ext cx="3299037" cy="430887"/>
          </a:xfrm>
          <a:prstGeom prst="rect">
            <a:avLst/>
          </a:prstGeom>
        </p:spPr>
        <p:txBody>
          <a:bodyPr wrap="square" lIns="0" tIns="0" rIns="0" bIns="0">
            <a:spAutoFit/>
          </a:bodyPr>
          <a:lstStyle/>
          <a:p>
            <a:r>
              <a:rPr lang="zh-CN" altLang="en-US" sz="2800" b="1" dirty="0">
                <a:solidFill>
                  <a:srgbClr val="013DB9"/>
                </a:solidFill>
                <a:latin typeface="Cambria" panose="02040503050406030204" pitchFamily="18" charset="0"/>
                <a:ea typeface="微软雅黑" panose="020B0503020204020204" pitchFamily="34" charset="-122"/>
              </a:rPr>
              <a:t>注册账号</a:t>
            </a:r>
            <a:endParaRPr lang="zh-CN" altLang="en-US" sz="2800" b="1" dirty="0">
              <a:solidFill>
                <a:srgbClr val="013DB9"/>
              </a:solidFill>
              <a:latin typeface="Cambria" panose="02040503050406030204" pitchFamily="18" charset="0"/>
              <a:ea typeface="微软雅黑" panose="020B0503020204020204" pitchFamily="34" charset="-122"/>
            </a:endParaRPr>
          </a:p>
        </p:txBody>
      </p:sp>
      <p:cxnSp>
        <p:nvCxnSpPr>
          <p:cNvPr id="33" name="直接连接符 32"/>
          <p:cNvCxnSpPr/>
          <p:nvPr/>
        </p:nvCxnSpPr>
        <p:spPr>
          <a:xfrm>
            <a:off x="8225443" y="1379720"/>
            <a:ext cx="25974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795970" y="1043145"/>
            <a:ext cx="0" cy="4458246"/>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86385" y="98425"/>
            <a:ext cx="5788660" cy="368300"/>
            <a:chOff x="286385" y="98425"/>
            <a:chExt cx="5788660" cy="368300"/>
          </a:xfrm>
        </p:grpSpPr>
        <p:sp>
          <p:nvSpPr>
            <p:cNvPr id="18" name="矩形 8"/>
            <p:cNvSpPr/>
            <p:nvPr/>
          </p:nvSpPr>
          <p:spPr>
            <a:xfrm>
              <a:off x="286385" y="98425"/>
              <a:ext cx="5788660" cy="368300"/>
            </a:xfrm>
            <a:prstGeom prst="rect">
              <a:avLst/>
            </a:prstGeom>
            <a:noFill/>
            <a:ln w="9525">
              <a:noFill/>
            </a:ln>
          </p:spPr>
          <p:txBody>
            <a:bodyPr wrap="square">
              <a:spAutoFit/>
            </a:bodyPr>
            <a:lstStyle/>
            <a:p>
              <a:pPr>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用户登录</a:t>
              </a:r>
              <a:endPar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9" name="直接连接符 18"/>
            <p:cNvCxnSpPr/>
            <p:nvPr/>
          </p:nvCxnSpPr>
          <p:spPr>
            <a:xfrm>
              <a:off x="1647190"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7915891" y="1581387"/>
            <a:ext cx="4061249" cy="1751570"/>
          </a:xfrm>
          <a:prstGeom prst="rect">
            <a:avLst/>
          </a:prstGeom>
        </p:spPr>
        <p:txBody>
          <a:bodyPr wrap="square" lIns="0" tIns="0" rIns="0" bIns="0">
            <a:spAutoFit/>
          </a:bodyPr>
          <a:lstStyle/>
          <a:p>
            <a:pPr indent="457200">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、已注册用户点击页面左上角</a:t>
            </a:r>
            <a:r>
              <a:rPr lang="zh-CN" altLang="en-US" sz="2000" b="1" dirty="0">
                <a:solidFill>
                  <a:srgbClr val="FF0000"/>
                </a:solidFill>
                <a:latin typeface="微软雅黑" panose="020B0503020204020204" pitchFamily="34" charset="-122"/>
                <a:ea typeface="微软雅黑" panose="020B0503020204020204" pitchFamily="34" charset="-122"/>
              </a:rPr>
              <a:t>登录</a:t>
            </a:r>
            <a:r>
              <a:rPr lang="zh-CN" altLang="en-US" dirty="0">
                <a:latin typeface="微软雅黑" panose="020B0503020204020204" pitchFamily="34" charset="-122"/>
                <a:ea typeface="微软雅黑" panose="020B0503020204020204" pitchFamily="34" charset="-122"/>
              </a:rPr>
              <a:t>按钮，去登录页面。</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、用户填写</a:t>
            </a:r>
            <a:r>
              <a:rPr lang="zh-CN" altLang="en-US" sz="2000" b="1" dirty="0">
                <a:solidFill>
                  <a:srgbClr val="FF0000"/>
                </a:solidFill>
                <a:latin typeface="微软雅黑" panose="020B0503020204020204" pitchFamily="34" charset="-122"/>
                <a:ea typeface="微软雅黑" panose="020B0503020204020204" pitchFamily="34" charset="-122"/>
              </a:rPr>
              <a:t>账号（手机号）</a:t>
            </a:r>
            <a:r>
              <a:rPr lang="zh-CN" altLang="en-US" dirty="0">
                <a:latin typeface="微软雅黑" panose="020B0503020204020204" pitchFamily="34" charset="-122"/>
                <a:ea typeface="微软雅黑" panose="020B0503020204020204" pitchFamily="34" charset="-122"/>
              </a:rPr>
              <a:t>、密码，登录云平台。</a:t>
            </a:r>
            <a:endParaRPr lang="en-US" altLang="zh-CN" dirty="0">
              <a:latin typeface="微软雅黑" panose="020B0503020204020204" pitchFamily="34" charset="-122"/>
              <a:ea typeface="微软雅黑" panose="020B0503020204020204" pitchFamily="34" charset="-122"/>
            </a:endParaRPr>
          </a:p>
        </p:txBody>
      </p:sp>
      <p:sp>
        <p:nvSpPr>
          <p:cNvPr id="38" name="矩形 37"/>
          <p:cNvSpPr/>
          <p:nvPr/>
        </p:nvSpPr>
        <p:spPr>
          <a:xfrm>
            <a:off x="8150493" y="777153"/>
            <a:ext cx="3299037" cy="430887"/>
          </a:xfrm>
          <a:prstGeom prst="rect">
            <a:avLst/>
          </a:prstGeom>
        </p:spPr>
        <p:txBody>
          <a:bodyPr wrap="square" lIns="0" tIns="0" rIns="0" bIns="0">
            <a:spAutoFit/>
          </a:bodyPr>
          <a:lstStyle/>
          <a:p>
            <a:r>
              <a:rPr lang="zh-CN" altLang="en-US" sz="2800" b="1" dirty="0">
                <a:solidFill>
                  <a:srgbClr val="013DB9"/>
                </a:solidFill>
                <a:latin typeface="Cambria" panose="02040503050406030204" pitchFamily="18" charset="0"/>
                <a:ea typeface="微软雅黑" panose="020B0503020204020204" pitchFamily="34" charset="-122"/>
              </a:rPr>
              <a:t>用户登录</a:t>
            </a:r>
            <a:endParaRPr lang="zh-CN" altLang="en-US" sz="2800" b="1" dirty="0">
              <a:solidFill>
                <a:srgbClr val="013DB9"/>
              </a:solidFill>
              <a:latin typeface="Cambria" panose="02040503050406030204" pitchFamily="18" charset="0"/>
              <a:ea typeface="微软雅黑" panose="020B0503020204020204" pitchFamily="34" charset="-122"/>
            </a:endParaRPr>
          </a:p>
        </p:txBody>
      </p:sp>
      <p:cxnSp>
        <p:nvCxnSpPr>
          <p:cNvPr id="39" name="直接连接符 38"/>
          <p:cNvCxnSpPr/>
          <p:nvPr/>
        </p:nvCxnSpPr>
        <p:spPr>
          <a:xfrm>
            <a:off x="8150493" y="1394713"/>
            <a:ext cx="25974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851969" y="1335375"/>
            <a:ext cx="0" cy="4458246"/>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357188" y="992596"/>
            <a:ext cx="6330484" cy="3120587"/>
          </a:xfrm>
          <a:prstGeom prst="rect">
            <a:avLst/>
          </a:prstGeom>
        </p:spPr>
      </p:pic>
      <p:pic>
        <p:nvPicPr>
          <p:cNvPr id="3" name="图片 2"/>
          <p:cNvPicPr>
            <a:picLocks noChangeAspect="1"/>
          </p:cNvPicPr>
          <p:nvPr/>
        </p:nvPicPr>
        <p:blipFill>
          <a:blip r:embed="rId2"/>
          <a:stretch>
            <a:fillRect/>
          </a:stretch>
        </p:blipFill>
        <p:spPr>
          <a:xfrm>
            <a:off x="286385" y="2472316"/>
            <a:ext cx="7159040" cy="328173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98321" y="2575611"/>
            <a:ext cx="7622600" cy="743986"/>
          </a:xfrm>
          <a:prstGeom prst="rect">
            <a:avLst/>
          </a:prstGeom>
        </p:spPr>
        <p:txBody>
          <a:bodyPr wrap="none">
            <a:spAutoFit/>
          </a:bodyPr>
          <a:lstStyle/>
          <a:p>
            <a:pPr indent="457200">
              <a:lnSpc>
                <a:spcPct val="150000"/>
              </a:lnSpc>
            </a:pPr>
            <a:r>
              <a:rPr lang="zh-CN" altLang="en-US" sz="3200" b="1" dirty="0">
                <a:solidFill>
                  <a:srgbClr val="FF0000"/>
                </a:solidFill>
                <a:latin typeface="微软雅黑" panose="020B0503020204020204" pitchFamily="34" charset="-122"/>
                <a:ea typeface="微软雅黑" panose="020B0503020204020204" pitchFamily="34" charset="-122"/>
              </a:rPr>
              <a:t>注意：个人资料维护不是个人认证！！</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286385" y="98425"/>
            <a:ext cx="5788660" cy="368300"/>
            <a:chOff x="286385" y="98425"/>
            <a:chExt cx="5788660" cy="368300"/>
          </a:xfrm>
        </p:grpSpPr>
        <p:sp>
          <p:nvSpPr>
            <p:cNvPr id="18" name="矩形 8"/>
            <p:cNvSpPr/>
            <p:nvPr/>
          </p:nvSpPr>
          <p:spPr>
            <a:xfrm>
              <a:off x="286385" y="98425"/>
              <a:ext cx="5788660" cy="368300"/>
            </a:xfrm>
            <a:prstGeom prst="rect">
              <a:avLst/>
            </a:prstGeom>
            <a:noFill/>
            <a:ln w="9525">
              <a:noFill/>
            </a:ln>
          </p:spPr>
          <p:txBody>
            <a:bodyPr wrap="square">
              <a:spAutoFit/>
            </a:bodyPr>
            <a:lstStyle/>
            <a:p>
              <a:pPr>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账户设置</a:t>
              </a:r>
              <a:endPar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9" name="直接连接符 18"/>
            <p:cNvCxnSpPr/>
            <p:nvPr/>
          </p:nvCxnSpPr>
          <p:spPr>
            <a:xfrm>
              <a:off x="1647190"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1"/>
          <a:stretch>
            <a:fillRect/>
          </a:stretch>
        </p:blipFill>
        <p:spPr>
          <a:xfrm>
            <a:off x="243816" y="748981"/>
            <a:ext cx="6922158" cy="3217654"/>
          </a:xfrm>
          <a:prstGeom prst="rect">
            <a:avLst/>
          </a:prstGeom>
        </p:spPr>
      </p:pic>
      <p:sp>
        <p:nvSpPr>
          <p:cNvPr id="9" name="矩形 8"/>
          <p:cNvSpPr/>
          <p:nvPr/>
        </p:nvSpPr>
        <p:spPr>
          <a:xfrm>
            <a:off x="7674965" y="1566397"/>
            <a:ext cx="4302176" cy="2992614"/>
          </a:xfrm>
          <a:prstGeom prst="rect">
            <a:avLst/>
          </a:prstGeom>
        </p:spPr>
        <p:txBody>
          <a:bodyPr wrap="square" lIns="0" tIns="0" rIns="0" bIns="0">
            <a:spAutoFit/>
          </a:bodyPr>
          <a:lstStyle/>
          <a:p>
            <a:pPr indent="457200">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、登录后点击</a:t>
            </a:r>
            <a:r>
              <a:rPr lang="zh-CN" altLang="en-US" sz="2000" b="1" dirty="0">
                <a:solidFill>
                  <a:srgbClr val="FF0000"/>
                </a:solidFill>
                <a:latin typeface="微软雅黑" panose="020B0503020204020204" pitchFamily="34" charset="-122"/>
                <a:ea typeface="微软雅黑" panose="020B0503020204020204" pitchFamily="34" charset="-122"/>
              </a:rPr>
              <a:t>“会员中心”</a:t>
            </a:r>
            <a:r>
              <a:rPr lang="zh-CN" altLang="en-US" dirty="0">
                <a:latin typeface="微软雅黑" panose="020B0503020204020204" pitchFamily="34" charset="-122"/>
                <a:ea typeface="微软雅黑" panose="020B0503020204020204" pitchFamily="34" charset="-122"/>
              </a:rPr>
              <a:t>进入个人页面。账户设置包括“个人资料维护”“密码管理”</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、“个人资料维护”填写基本信息，</a:t>
            </a:r>
            <a:r>
              <a:rPr lang="zh-CN" altLang="en-US" sz="2000" b="1" dirty="0">
                <a:solidFill>
                  <a:srgbClr val="FF0000"/>
                </a:solidFill>
                <a:latin typeface="微软雅黑" panose="020B0503020204020204" pitchFamily="34" charset="-122"/>
                <a:ea typeface="微软雅黑" panose="020B0503020204020204" pitchFamily="34" charset="-122"/>
              </a:rPr>
              <a:t>注意不是个人认证！！！</a:t>
            </a:r>
            <a:endParaRPr lang="en-US" altLang="zh-CN" sz="2000" b="1" dirty="0">
              <a:solidFill>
                <a:srgbClr val="FF0000"/>
              </a:solidFill>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、“密码管理”可以填写“旧密码”进行</a:t>
            </a:r>
            <a:r>
              <a:rPr lang="zh-CN" altLang="en-US" sz="2000" b="1" dirty="0">
                <a:solidFill>
                  <a:srgbClr val="FF0000"/>
                </a:solidFill>
                <a:latin typeface="微软雅黑" panose="020B0503020204020204" pitchFamily="34" charset="-122"/>
                <a:ea typeface="微软雅黑" panose="020B0503020204020204" pitchFamily="34" charset="-122"/>
              </a:rPr>
              <a:t>密码修改</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10" name="矩形 9"/>
          <p:cNvSpPr/>
          <p:nvPr/>
        </p:nvSpPr>
        <p:spPr>
          <a:xfrm>
            <a:off x="7674965" y="762163"/>
            <a:ext cx="3299037" cy="430887"/>
          </a:xfrm>
          <a:prstGeom prst="rect">
            <a:avLst/>
          </a:prstGeom>
        </p:spPr>
        <p:txBody>
          <a:bodyPr wrap="square" lIns="0" tIns="0" rIns="0" bIns="0">
            <a:spAutoFit/>
          </a:bodyPr>
          <a:lstStyle/>
          <a:p>
            <a:r>
              <a:rPr lang="zh-CN" altLang="en-US" sz="2800" b="1" dirty="0">
                <a:solidFill>
                  <a:srgbClr val="013DB9"/>
                </a:solidFill>
                <a:latin typeface="Cambria" panose="02040503050406030204" pitchFamily="18" charset="0"/>
                <a:ea typeface="微软雅黑" panose="020B0503020204020204" pitchFamily="34" charset="-122"/>
              </a:rPr>
              <a:t>账户设置</a:t>
            </a:r>
            <a:endParaRPr lang="zh-CN" altLang="en-US" sz="2800" b="1" dirty="0">
              <a:solidFill>
                <a:srgbClr val="013DB9"/>
              </a:solidFill>
              <a:latin typeface="Cambria" panose="02040503050406030204" pitchFamily="18" charset="0"/>
              <a:ea typeface="微软雅黑" panose="020B0503020204020204" pitchFamily="34" charset="-122"/>
            </a:endParaRPr>
          </a:p>
        </p:txBody>
      </p:sp>
      <p:cxnSp>
        <p:nvCxnSpPr>
          <p:cNvPr id="11" name="直接连接符 10"/>
          <p:cNvCxnSpPr/>
          <p:nvPr/>
        </p:nvCxnSpPr>
        <p:spPr>
          <a:xfrm>
            <a:off x="7674965" y="1379723"/>
            <a:ext cx="25974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tretch>
            <a:fillRect/>
          </a:stretch>
        </p:blipFill>
        <p:spPr>
          <a:xfrm>
            <a:off x="243816" y="1101263"/>
            <a:ext cx="6876249" cy="3050421"/>
          </a:xfrm>
          <a:prstGeom prst="rect">
            <a:avLst/>
          </a:prstGeom>
        </p:spPr>
      </p:pic>
      <p:cxnSp>
        <p:nvCxnSpPr>
          <p:cNvPr id="13" name="直接连接符 12"/>
          <p:cNvCxnSpPr/>
          <p:nvPr/>
        </p:nvCxnSpPr>
        <p:spPr>
          <a:xfrm>
            <a:off x="7441756" y="1335375"/>
            <a:ext cx="0" cy="4458246"/>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a:stretch>
            <a:fillRect/>
          </a:stretch>
        </p:blipFill>
        <p:spPr>
          <a:xfrm>
            <a:off x="197907" y="1588459"/>
            <a:ext cx="6843301" cy="512644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flipH="1">
            <a:off x="214858" y="1898603"/>
            <a:ext cx="7237143" cy="584775"/>
          </a:xfrm>
          <a:prstGeom prst="rect">
            <a:avLst/>
          </a:prstGeom>
          <a:noFill/>
        </p:spPr>
        <p:txBody>
          <a:bodyPr wrap="square" rtlCol="0">
            <a:spAutoFit/>
          </a:bodyPr>
          <a:lstStyle/>
          <a:p>
            <a:r>
              <a:rPr lang="zh-CN" altLang="en-US" sz="3200" b="1" dirty="0">
                <a:solidFill>
                  <a:srgbClr val="FF0000"/>
                </a:solidFill>
                <a:latin typeface="黑体" panose="02010609060101010101" pitchFamily="49" charset="-122"/>
                <a:ea typeface="黑体" panose="02010609060101010101" pitchFamily="49" charset="-122"/>
              </a:rPr>
              <a:t>必须实名认证过才能申领创业金币！！</a:t>
            </a:r>
            <a:endParaRPr lang="zh-CN" altLang="en-US" sz="3200" b="1" dirty="0">
              <a:solidFill>
                <a:srgbClr val="FF0000"/>
              </a:solidFill>
              <a:latin typeface="黑体" panose="02010609060101010101" pitchFamily="49" charset="-122"/>
              <a:ea typeface="黑体" panose="02010609060101010101" pitchFamily="49" charset="-122"/>
            </a:endParaRPr>
          </a:p>
        </p:txBody>
      </p:sp>
      <p:grpSp>
        <p:nvGrpSpPr>
          <p:cNvPr id="17" name="组合 16"/>
          <p:cNvGrpSpPr/>
          <p:nvPr/>
        </p:nvGrpSpPr>
        <p:grpSpPr>
          <a:xfrm>
            <a:off x="286385" y="98425"/>
            <a:ext cx="5788660" cy="368300"/>
            <a:chOff x="286385" y="98425"/>
            <a:chExt cx="5788660" cy="368300"/>
          </a:xfrm>
        </p:grpSpPr>
        <p:sp>
          <p:nvSpPr>
            <p:cNvPr id="18" name="矩形 8"/>
            <p:cNvSpPr/>
            <p:nvPr/>
          </p:nvSpPr>
          <p:spPr>
            <a:xfrm>
              <a:off x="286385" y="98425"/>
              <a:ext cx="5788660" cy="368300"/>
            </a:xfrm>
            <a:prstGeom prst="rect">
              <a:avLst/>
            </a:prstGeom>
            <a:noFill/>
            <a:ln w="9525">
              <a:noFill/>
            </a:ln>
          </p:spPr>
          <p:txBody>
            <a:bodyPr wrap="square">
              <a:spAutoFit/>
            </a:bodyPr>
            <a:lstStyle/>
            <a:p>
              <a:pPr>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个人认证</a:t>
              </a:r>
              <a:endPar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9" name="直接连接符 18"/>
            <p:cNvCxnSpPr/>
            <p:nvPr/>
          </p:nvCxnSpPr>
          <p:spPr>
            <a:xfrm>
              <a:off x="1647190"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214858" y="873902"/>
            <a:ext cx="6908881" cy="3218951"/>
          </a:xfrm>
          <a:prstGeom prst="rect">
            <a:avLst/>
          </a:prstGeom>
        </p:spPr>
      </p:pic>
      <p:sp>
        <p:nvSpPr>
          <p:cNvPr id="8" name="矩形 7"/>
          <p:cNvSpPr/>
          <p:nvPr/>
        </p:nvSpPr>
        <p:spPr>
          <a:xfrm>
            <a:off x="7674965" y="1533608"/>
            <a:ext cx="4302176" cy="3546612"/>
          </a:xfrm>
          <a:prstGeom prst="rect">
            <a:avLst/>
          </a:prstGeom>
        </p:spPr>
        <p:txBody>
          <a:bodyPr wrap="square" lIns="0" tIns="0" rIns="0" bIns="0">
            <a:spAutoFit/>
          </a:bodyPr>
          <a:lstStyle/>
          <a:p>
            <a:pPr indent="457200">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、登录后点击</a:t>
            </a:r>
            <a:r>
              <a:rPr lang="zh-CN" altLang="en-US" sz="2000" b="1" dirty="0">
                <a:solidFill>
                  <a:srgbClr val="FF0000"/>
                </a:solidFill>
                <a:latin typeface="微软雅黑" panose="020B0503020204020204" pitchFamily="34" charset="-122"/>
                <a:ea typeface="微软雅黑" panose="020B0503020204020204" pitchFamily="34" charset="-122"/>
              </a:rPr>
              <a:t>“会员中心”</a:t>
            </a:r>
            <a:r>
              <a:rPr lang="zh-CN" altLang="en-US" dirty="0">
                <a:latin typeface="微软雅黑" panose="020B0503020204020204" pitchFamily="34" charset="-122"/>
                <a:ea typeface="微软雅黑" panose="020B0503020204020204" pitchFamily="34" charset="-122"/>
              </a:rPr>
              <a:t>进入个人页面。</a:t>
            </a:r>
            <a:r>
              <a:rPr lang="zh-CN" altLang="en-US" sz="2000" b="1" dirty="0">
                <a:solidFill>
                  <a:srgbClr val="FF0000"/>
                </a:solidFill>
                <a:latin typeface="微软雅黑" panose="020B0503020204020204" pitchFamily="34" charset="-122"/>
                <a:ea typeface="微软雅黑" panose="020B0503020204020204" pitchFamily="34" charset="-122"/>
              </a:rPr>
              <a:t>“认证中心”</a:t>
            </a:r>
            <a:r>
              <a:rPr lang="zh-CN" altLang="en-US" dirty="0">
                <a:latin typeface="微软雅黑" panose="020B0503020204020204" pitchFamily="34" charset="-122"/>
                <a:ea typeface="微软雅黑" panose="020B0503020204020204" pitchFamily="34" charset="-122"/>
              </a:rPr>
              <a:t>包括“认证首页”“认证类型” 。</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 用户可以点击 </a:t>
            </a:r>
            <a:r>
              <a:rPr lang="zh-CN" altLang="en-US" sz="2000" b="1" dirty="0">
                <a:solidFill>
                  <a:srgbClr val="FF0000"/>
                </a:solidFill>
                <a:latin typeface="微软雅黑" panose="020B0503020204020204" pitchFamily="34" charset="-122"/>
                <a:ea typeface="微软雅黑" panose="020B0503020204020204" pitchFamily="34" charset="-122"/>
              </a:rPr>
              <a:t>“认证类型”</a:t>
            </a:r>
            <a:r>
              <a:rPr lang="zh-CN" altLang="en-US" dirty="0">
                <a:latin typeface="微软雅黑" panose="020B0503020204020204" pitchFamily="34" charset="-122"/>
                <a:ea typeface="微软雅黑" panose="020B0503020204020204" pitchFamily="34" charset="-122"/>
              </a:rPr>
              <a:t>选择需要认证的身份。</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、专家、服务商、创业个人、创业企业四类。点击</a:t>
            </a:r>
            <a:r>
              <a:rPr lang="zh-CN" altLang="en-US" sz="2000" b="1" dirty="0">
                <a:solidFill>
                  <a:srgbClr val="FF0000"/>
                </a:solidFill>
                <a:latin typeface="微软雅黑" panose="020B0503020204020204" pitchFamily="34" charset="-122"/>
                <a:ea typeface="微软雅黑" panose="020B0503020204020204" pitchFamily="34" charset="-122"/>
              </a:rPr>
              <a:t>“创业个人”</a:t>
            </a:r>
            <a:r>
              <a:rPr lang="zh-CN" altLang="en-US" dirty="0">
                <a:latin typeface="微软雅黑" panose="020B0503020204020204" pitchFamily="34" charset="-122"/>
                <a:ea typeface="微软雅黑" panose="020B0503020204020204" pitchFamily="34" charset="-122"/>
              </a:rPr>
              <a:t>下面的</a:t>
            </a:r>
            <a:r>
              <a:rPr lang="zh-CN" altLang="en-US" sz="2000" b="1" dirty="0">
                <a:solidFill>
                  <a:srgbClr val="FF0000"/>
                </a:solidFill>
                <a:latin typeface="微软雅黑" panose="020B0503020204020204" pitchFamily="34" charset="-122"/>
                <a:ea typeface="微软雅黑" panose="020B0503020204020204" pitchFamily="34" charset="-122"/>
              </a:rPr>
              <a:t>“去认证”</a:t>
            </a:r>
            <a:r>
              <a:rPr lang="zh-CN" altLang="en-US" dirty="0">
                <a:latin typeface="微软雅黑" panose="020B0503020204020204" pitchFamily="34" charset="-122"/>
                <a:ea typeface="微软雅黑" panose="020B0503020204020204" pitchFamily="34" charset="-122"/>
              </a:rPr>
              <a:t>按钮。</a:t>
            </a:r>
            <a:endParaRPr lang="en-US" altLang="zh-CN" dirty="0">
              <a:latin typeface="微软雅黑" panose="020B0503020204020204" pitchFamily="34" charset="-122"/>
              <a:ea typeface="微软雅黑" panose="020B0503020204020204" pitchFamily="34" charset="-122"/>
            </a:endParaRPr>
          </a:p>
        </p:txBody>
      </p:sp>
      <p:sp>
        <p:nvSpPr>
          <p:cNvPr id="9" name="矩形 8"/>
          <p:cNvSpPr/>
          <p:nvPr/>
        </p:nvSpPr>
        <p:spPr>
          <a:xfrm>
            <a:off x="7674965" y="777153"/>
            <a:ext cx="3299037" cy="430887"/>
          </a:xfrm>
          <a:prstGeom prst="rect">
            <a:avLst/>
          </a:prstGeom>
        </p:spPr>
        <p:txBody>
          <a:bodyPr wrap="square" lIns="0" tIns="0" rIns="0" bIns="0">
            <a:spAutoFit/>
          </a:bodyPr>
          <a:lstStyle/>
          <a:p>
            <a:r>
              <a:rPr lang="zh-CN" altLang="en-US" sz="2800" b="1" dirty="0">
                <a:solidFill>
                  <a:srgbClr val="013DB9"/>
                </a:solidFill>
                <a:latin typeface="Cambria" panose="02040503050406030204" pitchFamily="18" charset="0"/>
                <a:ea typeface="微软雅黑" panose="020B0503020204020204" pitchFamily="34" charset="-122"/>
              </a:rPr>
              <a:t>用户认证</a:t>
            </a:r>
            <a:endParaRPr lang="zh-CN" altLang="en-US" sz="2800" b="1" dirty="0">
              <a:solidFill>
                <a:srgbClr val="013DB9"/>
              </a:solidFill>
              <a:latin typeface="Cambria" panose="02040503050406030204" pitchFamily="18" charset="0"/>
              <a:ea typeface="微软雅黑" panose="020B0503020204020204" pitchFamily="34" charset="-122"/>
            </a:endParaRPr>
          </a:p>
        </p:txBody>
      </p:sp>
      <p:cxnSp>
        <p:nvCxnSpPr>
          <p:cNvPr id="10" name="直接连接符 9"/>
          <p:cNvCxnSpPr/>
          <p:nvPr/>
        </p:nvCxnSpPr>
        <p:spPr>
          <a:xfrm>
            <a:off x="7674965" y="1394713"/>
            <a:ext cx="25974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563485" y="1335375"/>
            <a:ext cx="0" cy="4458246"/>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a:stretch>
            <a:fillRect/>
          </a:stretch>
        </p:blipFill>
        <p:spPr>
          <a:xfrm>
            <a:off x="214858" y="2750824"/>
            <a:ext cx="7116106" cy="304279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93800" y="992596"/>
            <a:ext cx="6364243" cy="4408899"/>
          </a:xfrm>
          <a:prstGeom prst="rect">
            <a:avLst/>
          </a:prstGeom>
          <a:noFill/>
        </p:spPr>
        <p:txBody>
          <a:bodyPr wrap="none" rtlCol="0">
            <a:spAutoFit/>
          </a:bodyPr>
          <a:lstStyle/>
          <a:p>
            <a:pPr>
              <a:lnSpc>
                <a:spcPct val="150000"/>
              </a:lnSpc>
            </a:pPr>
            <a:r>
              <a:rPr lang="zh-CN" altLang="en-US" sz="3200" b="1" dirty="0">
                <a:solidFill>
                  <a:srgbClr val="FF0000"/>
                </a:solidFill>
                <a:latin typeface="黑体" panose="02010609060101010101" pitchFamily="49" charset="-122"/>
                <a:ea typeface="黑体" panose="02010609060101010101" pitchFamily="49" charset="-122"/>
              </a:rPr>
              <a:t>在认证过程中会有两类分类</a:t>
            </a:r>
            <a:endParaRPr lang="en-US" altLang="zh-CN" sz="3200" b="1"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3200" b="1" dirty="0">
                <a:solidFill>
                  <a:srgbClr val="FF0000"/>
                </a:solidFill>
                <a:latin typeface="黑体" panose="02010609060101010101" pitchFamily="49" charset="-122"/>
                <a:ea typeface="黑体" panose="02010609060101010101" pitchFamily="49" charset="-122"/>
              </a:rPr>
              <a:t>学生：安徽在校大学生，证明材料</a:t>
            </a:r>
            <a:endParaRPr lang="en-US" altLang="zh-CN" sz="3200" b="1"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3200" b="1" dirty="0">
                <a:solidFill>
                  <a:srgbClr val="FF0000"/>
                </a:solidFill>
                <a:latin typeface="黑体" panose="02010609060101010101" pitchFamily="49" charset="-122"/>
                <a:ea typeface="黑体" panose="02010609060101010101" pitchFamily="49" charset="-122"/>
              </a:rPr>
              <a:t>为学生证等相关材料。</a:t>
            </a:r>
            <a:endParaRPr lang="en-US" altLang="zh-CN" sz="3200" b="1"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3200" b="1" dirty="0">
                <a:solidFill>
                  <a:srgbClr val="FF0000"/>
                </a:solidFill>
                <a:latin typeface="黑体" panose="02010609060101010101" pitchFamily="49" charset="-122"/>
                <a:ea typeface="黑体" panose="02010609060101010101" pitchFamily="49" charset="-122"/>
              </a:rPr>
              <a:t>社会创客：为有意向在安徽创业的</a:t>
            </a:r>
            <a:endParaRPr lang="en-US" altLang="zh-CN" sz="3200" b="1"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3200" b="1" dirty="0">
                <a:solidFill>
                  <a:srgbClr val="FF0000"/>
                </a:solidFill>
                <a:latin typeface="黑体" panose="02010609060101010101" pitchFamily="49" charset="-122"/>
                <a:ea typeface="黑体" panose="02010609060101010101" pitchFamily="49" charset="-122"/>
              </a:rPr>
              <a:t>本地或非安徽省本地居民，证明材</a:t>
            </a:r>
            <a:endParaRPr lang="en-US" altLang="zh-CN" sz="3200" b="1"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3200" b="1" dirty="0">
                <a:solidFill>
                  <a:srgbClr val="FF0000"/>
                </a:solidFill>
                <a:latin typeface="黑体" panose="02010609060101010101" pitchFamily="49" charset="-122"/>
                <a:ea typeface="黑体" panose="02010609060101010101" pitchFamily="49" charset="-122"/>
              </a:rPr>
              <a:t>料为居住证或就业失业登记证。</a:t>
            </a:r>
            <a:endParaRPr lang="en-US" altLang="zh-CN" sz="3200" b="1" dirty="0">
              <a:solidFill>
                <a:srgbClr val="FF0000"/>
              </a:solidFill>
              <a:latin typeface="黑体" panose="02010609060101010101" pitchFamily="49" charset="-122"/>
              <a:ea typeface="黑体" panose="02010609060101010101" pitchFamily="49" charset="-122"/>
            </a:endParaRPr>
          </a:p>
        </p:txBody>
      </p:sp>
      <p:grpSp>
        <p:nvGrpSpPr>
          <p:cNvPr id="17" name="组合 16"/>
          <p:cNvGrpSpPr/>
          <p:nvPr/>
        </p:nvGrpSpPr>
        <p:grpSpPr>
          <a:xfrm>
            <a:off x="286385" y="98425"/>
            <a:ext cx="5788660" cy="368300"/>
            <a:chOff x="286385" y="98425"/>
            <a:chExt cx="5788660" cy="368300"/>
          </a:xfrm>
        </p:grpSpPr>
        <p:sp>
          <p:nvSpPr>
            <p:cNvPr id="18" name="矩形 8"/>
            <p:cNvSpPr/>
            <p:nvPr/>
          </p:nvSpPr>
          <p:spPr>
            <a:xfrm>
              <a:off x="286385" y="98425"/>
              <a:ext cx="5788660" cy="368300"/>
            </a:xfrm>
            <a:prstGeom prst="rect">
              <a:avLst/>
            </a:prstGeom>
            <a:noFill/>
            <a:ln w="9525">
              <a:noFill/>
            </a:ln>
          </p:spPr>
          <p:txBody>
            <a:bodyPr wrap="square">
              <a:spAutoFit/>
            </a:bodyPr>
            <a:lstStyle/>
            <a:p>
              <a:pPr>
                <a:spcBef>
                  <a:spcPct val="0"/>
                </a:spcBef>
                <a:buFontTx/>
                <a:buNone/>
              </a:pPr>
              <a:r>
                <a:rPr lang="zh-CN" altLang="en-US"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电子创业券      </a:t>
              </a:r>
              <a:r>
                <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rPr>
                <a:t>个人认证</a:t>
              </a:r>
              <a:endParaRPr lang="zh-CN" altLang="en-US" b="1" dirty="0">
                <a:solidFill>
                  <a:srgbClr val="44E2D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9" name="直接连接符 18"/>
            <p:cNvCxnSpPr/>
            <p:nvPr/>
          </p:nvCxnSpPr>
          <p:spPr>
            <a:xfrm>
              <a:off x="1647190" y="153035"/>
              <a:ext cx="0" cy="27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7540054" y="1414314"/>
            <a:ext cx="4452067" cy="5167890"/>
          </a:xfrm>
          <a:prstGeom prst="rect">
            <a:avLst/>
          </a:prstGeom>
        </p:spPr>
        <p:txBody>
          <a:bodyPr wrap="square" lIns="0" tIns="0" rIns="0" bIns="0">
            <a:spAutoFit/>
          </a:bodyPr>
          <a:lstStyle/>
          <a:p>
            <a:pPr indent="457200">
              <a:lnSpc>
                <a:spcPct val="150000"/>
              </a:lnSpc>
            </a:pP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、根据自身性质，选择学生或者社会创客分类。</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、上传身份证正反面照片，自动识别认证信息，正面为身份证号码一面。</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、手持</a:t>
            </a:r>
            <a:r>
              <a:rPr lang="zh-CN" altLang="en-US" sz="2000" b="1" dirty="0">
                <a:solidFill>
                  <a:srgbClr val="FF0000"/>
                </a:solidFill>
                <a:latin typeface="微软雅黑" panose="020B0503020204020204" pitchFamily="34" charset="-122"/>
                <a:ea typeface="微软雅黑" panose="020B0503020204020204" pitchFamily="34" charset="-122"/>
              </a:rPr>
              <a:t>身份证一定要面部与身份证正面在同一画面内</a:t>
            </a:r>
            <a:r>
              <a:rPr lang="zh-CN" altLang="en-US" dirty="0">
                <a:latin typeface="微软雅黑" panose="020B0503020204020204" pitchFamily="34" charset="-122"/>
                <a:ea typeface="微软雅黑" panose="020B0503020204020204" pitchFamily="34" charset="-122"/>
              </a:rPr>
              <a:t>，并在认证地址栏</a:t>
            </a:r>
            <a:r>
              <a:rPr lang="zh-CN" altLang="en-US" sz="2000" b="1" dirty="0">
                <a:solidFill>
                  <a:srgbClr val="FF0000"/>
                </a:solidFill>
                <a:latin typeface="微软雅黑" panose="020B0503020204020204" pitchFamily="34" charset="-122"/>
                <a:ea typeface="微软雅黑" panose="020B0503020204020204" pitchFamily="34" charset="-122"/>
              </a:rPr>
              <a:t>填写学校信息或创业所在地</a:t>
            </a:r>
            <a:r>
              <a:rPr lang="zh-CN" altLang="en-US" dirty="0">
                <a:latin typeface="微软雅黑" panose="020B0503020204020204" pitchFamily="34" charset="-122"/>
                <a:ea typeface="微软雅黑" panose="020B0503020204020204" pitchFamily="34" charset="-122"/>
              </a:rPr>
              <a:t>，并上传相应的证明材料。</a:t>
            </a:r>
            <a:endParaRPr lang="en-US" altLang="zh-CN" dirty="0">
              <a:latin typeface="微软雅黑" panose="020B0503020204020204" pitchFamily="34" charset="-122"/>
              <a:ea typeface="微软雅黑" panose="020B0503020204020204" pitchFamily="34" charset="-122"/>
            </a:endParaRPr>
          </a:p>
          <a:p>
            <a:pPr indent="457200">
              <a:lnSpc>
                <a:spcPct val="150000"/>
              </a:lnSpc>
            </a:pP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、点击下一步，如果身份证是安徽本地居民可以通过</a:t>
            </a:r>
            <a:r>
              <a:rPr lang="zh-CN" altLang="en-US" sz="2000" b="1" dirty="0">
                <a:solidFill>
                  <a:srgbClr val="FF0000"/>
                </a:solidFill>
                <a:latin typeface="微软雅黑" panose="020B0503020204020204" pitchFamily="34" charset="-122"/>
                <a:ea typeface="微软雅黑" panose="020B0503020204020204" pitchFamily="34" charset="-122"/>
              </a:rPr>
              <a:t>“芝麻信用”与“手持身份证”两种方式实名认证</a:t>
            </a:r>
            <a:r>
              <a:rPr lang="zh-CN" altLang="en-US" dirty="0">
                <a:latin typeface="微软雅黑" panose="020B0503020204020204" pitchFamily="34" charset="-122"/>
                <a:ea typeface="微软雅黑" panose="020B0503020204020204" pitchFamily="34" charset="-122"/>
              </a:rPr>
              <a:t>。如果身份证非安徽居民只能通过手持身份证认证。</a:t>
            </a:r>
            <a:endParaRPr lang="en-US" altLang="zh-CN" dirty="0">
              <a:latin typeface="微软雅黑" panose="020B0503020204020204" pitchFamily="34" charset="-122"/>
              <a:ea typeface="微软雅黑" panose="020B0503020204020204" pitchFamily="34" charset="-122"/>
            </a:endParaRPr>
          </a:p>
        </p:txBody>
      </p:sp>
      <p:sp>
        <p:nvSpPr>
          <p:cNvPr id="13" name="矩形 12"/>
          <p:cNvSpPr/>
          <p:nvPr/>
        </p:nvSpPr>
        <p:spPr>
          <a:xfrm>
            <a:off x="7540055" y="777153"/>
            <a:ext cx="3299037" cy="430887"/>
          </a:xfrm>
          <a:prstGeom prst="rect">
            <a:avLst/>
          </a:prstGeom>
        </p:spPr>
        <p:txBody>
          <a:bodyPr wrap="square" lIns="0" tIns="0" rIns="0" bIns="0">
            <a:spAutoFit/>
          </a:bodyPr>
          <a:lstStyle/>
          <a:p>
            <a:r>
              <a:rPr lang="zh-CN" altLang="en-US" sz="2800" b="1" dirty="0">
                <a:solidFill>
                  <a:srgbClr val="013DB9"/>
                </a:solidFill>
                <a:latin typeface="Cambria" panose="02040503050406030204" pitchFamily="18" charset="0"/>
                <a:ea typeface="微软雅黑" panose="020B0503020204020204" pitchFamily="34" charset="-122"/>
              </a:rPr>
              <a:t>用户认证</a:t>
            </a:r>
            <a:endParaRPr lang="zh-CN" altLang="en-US" sz="2800" b="1" dirty="0">
              <a:solidFill>
                <a:srgbClr val="013DB9"/>
              </a:solidFill>
              <a:latin typeface="Cambria" panose="02040503050406030204" pitchFamily="18" charset="0"/>
              <a:ea typeface="微软雅黑" panose="020B0503020204020204" pitchFamily="34" charset="-122"/>
            </a:endParaRPr>
          </a:p>
        </p:txBody>
      </p:sp>
      <p:cxnSp>
        <p:nvCxnSpPr>
          <p:cNvPr id="14" name="直接连接符 13"/>
          <p:cNvCxnSpPr/>
          <p:nvPr/>
        </p:nvCxnSpPr>
        <p:spPr>
          <a:xfrm>
            <a:off x="7540055" y="1321013"/>
            <a:ext cx="25974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218713" y="1335375"/>
            <a:ext cx="0" cy="4458246"/>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rotWithShape="1">
          <a:blip r:embed="rId1">
            <a:extLst>
              <a:ext uri="{28A0092B-C50C-407E-A947-70E740481C1C}">
                <a14:useLocalDpi xmlns:a14="http://schemas.microsoft.com/office/drawing/2010/main" val="0"/>
              </a:ext>
            </a:extLst>
          </a:blip>
          <a:srcRect l="25369" t="9685" r="12335" b="3364"/>
          <a:stretch>
            <a:fillRect/>
          </a:stretch>
        </p:blipFill>
        <p:spPr>
          <a:xfrm>
            <a:off x="598829" y="818340"/>
            <a:ext cx="4567397" cy="594180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图片 20"/>
          <p:cNvPicPr>
            <a:picLocks noChangeAspect="1"/>
          </p:cNvPicPr>
          <p:nvPr/>
        </p:nvPicPr>
        <p:blipFill rotWithShape="1">
          <a:blip r:embed="rId2">
            <a:extLst>
              <a:ext uri="{28A0092B-C50C-407E-A947-70E740481C1C}">
                <a14:useLocalDpi xmlns:a14="http://schemas.microsoft.com/office/drawing/2010/main" val="0"/>
              </a:ext>
            </a:extLst>
          </a:blip>
          <a:srcRect l="22129" t="10809" r="13741" b="6383"/>
          <a:stretch>
            <a:fillRect/>
          </a:stretch>
        </p:blipFill>
        <p:spPr>
          <a:xfrm>
            <a:off x="1600293" y="818340"/>
            <a:ext cx="4915693" cy="585003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图片 21"/>
          <p:cNvPicPr>
            <a:picLocks noChangeAspect="1"/>
          </p:cNvPicPr>
          <p:nvPr/>
        </p:nvPicPr>
        <p:blipFill>
          <a:blip r:embed="rId3"/>
          <a:stretch>
            <a:fillRect/>
          </a:stretch>
        </p:blipFill>
        <p:spPr>
          <a:xfrm>
            <a:off x="1535445" y="1569555"/>
            <a:ext cx="4048893" cy="46428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4"/>
          <a:stretch>
            <a:fillRect/>
          </a:stretch>
        </p:blipFill>
        <p:spPr>
          <a:xfrm>
            <a:off x="878386" y="1137356"/>
            <a:ext cx="6094442" cy="466566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025" y="2062163"/>
            <a:ext cx="5955090" cy="340042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a:noFill/>
      </a:spPr>
      <a:bodyPr wrap="square" rtlCol="0">
        <a:spAutoFit/>
      </a:bodyPr>
      <a:lstStyle>
        <a:defPPr>
          <a:defRPr sz="2600" dirty="0">
            <a:latin typeface="黑体" panose="02010609060101010101" pitchFamily="49" charset="-122"/>
            <a:ea typeface="黑体" panose="02010609060101010101" pitchFamily="49" charset="-122"/>
          </a:defRPr>
        </a:defPPr>
      </a:lstStyle>
    </a:txDef>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600" dirty="0">
            <a:latin typeface="黑体" panose="02010609060101010101" pitchFamily="49" charset="-122"/>
            <a:ea typeface="黑体" panose="02010609060101010101" pitchFamily="49"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1753</Words>
  <Application>WPS 演示</Application>
  <PresentationFormat>宽屏</PresentationFormat>
  <Paragraphs>144</Paragraphs>
  <Slides>17</Slides>
  <Notes>33</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17</vt:i4>
      </vt:variant>
    </vt:vector>
  </HeadingPairs>
  <TitlesOfParts>
    <vt:vector size="36" baseType="lpstr">
      <vt:lpstr>Arial</vt:lpstr>
      <vt:lpstr>宋体</vt:lpstr>
      <vt:lpstr>Wingdings</vt:lpstr>
      <vt:lpstr>黑体</vt:lpstr>
      <vt:lpstr>楷体</vt:lpstr>
      <vt:lpstr>华文行楷</vt:lpstr>
      <vt:lpstr>微软雅黑</vt:lpstr>
      <vt:lpstr>Calibri</vt:lpstr>
      <vt:lpstr>Microsoft YaHei Light</vt:lpstr>
      <vt:lpstr>Impact</vt:lpstr>
      <vt:lpstr>Arial</vt:lpstr>
      <vt:lpstr>Roboto condensed</vt:lpstr>
      <vt:lpstr>Cambria</vt:lpstr>
      <vt:lpstr>Arial Unicode MS</vt:lpstr>
      <vt:lpstr>Calibri Light</vt:lpstr>
      <vt:lpstr>Segoe Print</vt:lpstr>
      <vt:lpstr>自定义设计方案</vt:lpstr>
      <vt:lpstr>1_自定义设计方案</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政和科技股份有限公司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于龙</dc:creator>
  <dc:subject>贵州讲标专用禁止外传</dc:subject>
  <cp:lastModifiedBy>古玩小字辈</cp:lastModifiedBy>
  <cp:revision>1471</cp:revision>
  <dcterms:created xsi:type="dcterms:W3CDTF">2016-09-26T05:38:00Z</dcterms:created>
  <dcterms:modified xsi:type="dcterms:W3CDTF">2018-09-05T03:18:32Z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